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1" r:id="rId4"/>
    <p:sldId id="263" r:id="rId5"/>
    <p:sldId id="265" r:id="rId6"/>
    <p:sldId id="266" r:id="rId7"/>
    <p:sldId id="268" r:id="rId8"/>
    <p:sldId id="269" r:id="rId9"/>
    <p:sldId id="270" r:id="rId10"/>
    <p:sldId id="273" r:id="rId11"/>
    <p:sldId id="271" r:id="rId12"/>
    <p:sldId id="275" r:id="rId13"/>
    <p:sldId id="272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8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FC63F-F9F1-4BA8-BFDE-0B3A574029D3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61CE2D7-9029-438B-BE60-5842E57808B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Проблема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EE1CBE79-46A7-4424-9C98-EDC9191B15C1}" type="parTrans" cxnId="{0EEDBB34-8AA6-486F-ADF5-EF1D2102F0BD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2759C8EE-CDDE-41BB-AAE3-FF493DE02ACE}" type="sibTrans" cxnId="{0EEDBB34-8AA6-486F-ADF5-EF1D2102F0BD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1476A28C-37F8-417A-9DB4-4042F6908BDB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2">
                  <a:lumMod val="50000"/>
                </a:schemeClr>
              </a:solidFill>
            </a:rPr>
            <a:t>Представление (образ) Решение (результат)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3FB6D07E-51CD-4D53-B7AC-8D03FE5729E9}" type="parTrans" cxnId="{C5626F12-8390-4F06-94F6-4A3A7FD26AD6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7FA7E97B-4AB6-4FD2-9ED9-55772D03C7D9}" type="sibTrans" cxnId="{C5626F12-8390-4F06-94F6-4A3A7FD26AD6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921D5D1A-244C-44C4-932E-17347E1C94ED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2">
                  <a:lumMod val="50000"/>
                </a:schemeClr>
              </a:solidFill>
            </a:rPr>
            <a:t>Реализация (воплощение)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A955BFC5-1B37-443E-BE65-57D8AFB73E32}" type="parTrans" cxnId="{E9BE8F08-211D-4C98-BA36-D018F2EC3AF9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9E832D9E-8E0F-4454-80D7-C128C9857FC8}" type="sibTrans" cxnId="{E9BE8F08-211D-4C98-BA36-D018F2EC3AF9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D31D48AA-2BA8-4AA9-9A72-8653ED493131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2">
                  <a:lumMod val="50000"/>
                </a:schemeClr>
              </a:solidFill>
            </a:rPr>
            <a:t>Результат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192F4508-B140-4E27-BCBB-679565A81B91}" type="parTrans" cxnId="{CFC1C17B-75D2-4C4A-B6A4-1E24D9AE5A1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1284B4DF-9CC9-488E-89EB-3BD4055FEC43}" type="sibTrans" cxnId="{CFC1C17B-75D2-4C4A-B6A4-1E24D9AE5A1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3F2E5ABF-EAC7-44C9-8954-C8620BCB9301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2">
                  <a:lumMod val="50000"/>
                </a:schemeClr>
              </a:solidFill>
            </a:rPr>
            <a:t>Планирование (проектирование)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16CB8226-4996-4C1D-9A1F-9DAF2475BB4E}" type="parTrans" cxnId="{0A793730-5029-4530-BDBD-A778CADC5096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9AB94674-A1D7-4655-8297-51E32DB12D24}" type="sibTrans" cxnId="{0A793730-5029-4530-BDBD-A778CADC5096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5F81148B-E55D-441F-8F28-B0E9E3F97D6E}" type="pres">
      <dgm:prSet presAssocID="{BD3FC63F-F9F1-4BA8-BFDE-0B3A574029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DDAD1-78FD-43E5-8C6F-BF561DF54A08}" type="pres">
      <dgm:prSet presAssocID="{D61CE2D7-9029-438B-BE60-5842E57808BF}" presName="node" presStyleLbl="node1" presStyleIdx="0" presStyleCnt="5" custScaleX="14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DC336-5F65-4384-9881-6A90CD09CBCE}" type="pres">
      <dgm:prSet presAssocID="{2759C8EE-CDDE-41BB-AAE3-FF493DE02ACE}" presName="sibTrans" presStyleLbl="sibTrans2D1" presStyleIdx="0" presStyleCnt="5" custScaleX="185250" custScaleY="96101" custLinFactX="85877" custLinFactNeighborX="100000" custLinFactNeighborY="-59553"/>
      <dgm:spPr/>
      <dgm:t>
        <a:bodyPr/>
        <a:lstStyle/>
        <a:p>
          <a:endParaRPr lang="ru-RU"/>
        </a:p>
      </dgm:t>
    </dgm:pt>
    <dgm:pt modelId="{79EE1098-CBC9-4465-8AA4-0DB3A5C28CB2}" type="pres">
      <dgm:prSet presAssocID="{2759C8EE-CDDE-41BB-AAE3-FF493DE02AC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B438ABF-5D72-4ED7-9CE0-7DFB7788B265}" type="pres">
      <dgm:prSet presAssocID="{1476A28C-37F8-417A-9DB4-4042F6908BDB}" presName="node" presStyleLbl="node1" presStyleIdx="1" presStyleCnt="5" custScaleX="153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48BA0-AF5D-4AAE-A8CC-C62998C84C87}" type="pres">
      <dgm:prSet presAssocID="{7FA7E97B-4AB6-4FD2-9ED9-55772D03C7D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7D4B5C4-70D9-4E98-AEDE-0B471975D0DA}" type="pres">
      <dgm:prSet presAssocID="{7FA7E97B-4AB6-4FD2-9ED9-55772D03C7D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1831E49-2FCC-4FFA-8A01-8344B0CBD78D}" type="pres">
      <dgm:prSet presAssocID="{3F2E5ABF-EAC7-44C9-8954-C8620BCB9301}" presName="node" presStyleLbl="node1" presStyleIdx="2" presStyleCnt="5" custScaleX="117110" custScaleY="105021" custRadScaleRad="112224" custRadScaleInc="-21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1FB5F-BA7B-4E69-8AF4-E2C27FFE6DF1}" type="pres">
      <dgm:prSet presAssocID="{9AB94674-A1D7-4655-8297-51E32DB12D2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173F87E-0080-4411-B41E-9BFD09011275}" type="pres">
      <dgm:prSet presAssocID="{9AB94674-A1D7-4655-8297-51E32DB12D2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C6A1766-AC6D-45C2-8562-3663B9A5F6FD}" type="pres">
      <dgm:prSet presAssocID="{921D5D1A-244C-44C4-932E-17347E1C94ED}" presName="node" presStyleLbl="node1" presStyleIdx="3" presStyleCnt="5" custScaleX="153802" custScaleY="125303" custRadScaleRad="105373" custRadScaleInc="1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3297D-6D1F-481C-8811-D92B858E2470}" type="pres">
      <dgm:prSet presAssocID="{9E832D9E-8E0F-4454-80D7-C128C9857FC8}" presName="sibTrans" presStyleLbl="sibTrans2D1" presStyleIdx="3" presStyleCnt="5" custScaleX="140914"/>
      <dgm:spPr/>
      <dgm:t>
        <a:bodyPr/>
        <a:lstStyle/>
        <a:p>
          <a:endParaRPr lang="ru-RU"/>
        </a:p>
      </dgm:t>
    </dgm:pt>
    <dgm:pt modelId="{4336A3F7-E3D3-44FD-B755-B94CD7B20392}" type="pres">
      <dgm:prSet presAssocID="{9E832D9E-8E0F-4454-80D7-C128C9857FC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A55D587-9703-4ED5-A2D5-B873C703EB16}" type="pres">
      <dgm:prSet presAssocID="{D31D48AA-2BA8-4AA9-9A72-8653ED493131}" presName="node" presStyleLbl="node1" presStyleIdx="4" presStyleCnt="5" custScaleX="153802" custRadScaleRad="101238" custRadScaleInc="14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05BB4-87A5-4F80-BF1C-EEC926E7D620}" type="pres">
      <dgm:prSet presAssocID="{1284B4DF-9CC9-488E-89EB-3BD4055FEC43}" presName="sibTrans" presStyleLbl="sibTrans2D1" presStyleIdx="4" presStyleCnt="5" custAng="18787539" custScaleX="163573" custScaleY="11502" custLinFactX="-143728" custLinFactNeighborX="-200000" custLinFactNeighborY="45751"/>
      <dgm:spPr/>
      <dgm:t>
        <a:bodyPr/>
        <a:lstStyle/>
        <a:p>
          <a:endParaRPr lang="ru-RU"/>
        </a:p>
      </dgm:t>
    </dgm:pt>
    <dgm:pt modelId="{A24588D2-0C28-4B55-A91E-C09FD91F1ADF}" type="pres">
      <dgm:prSet presAssocID="{1284B4DF-9CC9-488E-89EB-3BD4055FEC4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0E8D45D-0A62-416B-B26C-79A671E70B3F}" type="presOf" srcId="{7FA7E97B-4AB6-4FD2-9ED9-55772D03C7D9}" destId="{B1F48BA0-AF5D-4AAE-A8CC-C62998C84C87}" srcOrd="0" destOrd="0" presId="urn:microsoft.com/office/officeart/2005/8/layout/cycle2"/>
    <dgm:cxn modelId="{D4169DB9-726F-4997-9E5C-E82F811D8CD1}" type="presOf" srcId="{1284B4DF-9CC9-488E-89EB-3BD4055FEC43}" destId="{12F05BB4-87A5-4F80-BF1C-EEC926E7D620}" srcOrd="0" destOrd="0" presId="urn:microsoft.com/office/officeart/2005/8/layout/cycle2"/>
    <dgm:cxn modelId="{67911D0B-C9ED-412F-ABA5-CACB37F4154C}" type="presOf" srcId="{D61CE2D7-9029-438B-BE60-5842E57808BF}" destId="{665DDAD1-78FD-43E5-8C6F-BF561DF54A08}" srcOrd="0" destOrd="0" presId="urn:microsoft.com/office/officeart/2005/8/layout/cycle2"/>
    <dgm:cxn modelId="{1043621A-0CD5-4A2F-8794-D6C090B82468}" type="presOf" srcId="{7FA7E97B-4AB6-4FD2-9ED9-55772D03C7D9}" destId="{E7D4B5C4-70D9-4E98-AEDE-0B471975D0DA}" srcOrd="1" destOrd="0" presId="urn:microsoft.com/office/officeart/2005/8/layout/cycle2"/>
    <dgm:cxn modelId="{CBCCE168-AB63-4353-A030-1EB5AAD4D6CC}" type="presOf" srcId="{D31D48AA-2BA8-4AA9-9A72-8653ED493131}" destId="{4A55D587-9703-4ED5-A2D5-B873C703EB16}" srcOrd="0" destOrd="0" presId="urn:microsoft.com/office/officeart/2005/8/layout/cycle2"/>
    <dgm:cxn modelId="{0C3BE07D-8050-48A8-A001-FEE1EABCEF10}" type="presOf" srcId="{2759C8EE-CDDE-41BB-AAE3-FF493DE02ACE}" destId="{A51DC336-5F65-4384-9881-6A90CD09CBCE}" srcOrd="0" destOrd="0" presId="urn:microsoft.com/office/officeart/2005/8/layout/cycle2"/>
    <dgm:cxn modelId="{A92E3E7E-4F0B-4541-8825-DCE00ECEEEDD}" type="presOf" srcId="{1284B4DF-9CC9-488E-89EB-3BD4055FEC43}" destId="{A24588D2-0C28-4B55-A91E-C09FD91F1ADF}" srcOrd="1" destOrd="0" presId="urn:microsoft.com/office/officeart/2005/8/layout/cycle2"/>
    <dgm:cxn modelId="{0EEDBB34-8AA6-486F-ADF5-EF1D2102F0BD}" srcId="{BD3FC63F-F9F1-4BA8-BFDE-0B3A574029D3}" destId="{D61CE2D7-9029-438B-BE60-5842E57808BF}" srcOrd="0" destOrd="0" parTransId="{EE1CBE79-46A7-4424-9C98-EDC9191B15C1}" sibTransId="{2759C8EE-CDDE-41BB-AAE3-FF493DE02ACE}"/>
    <dgm:cxn modelId="{C5626F12-8390-4F06-94F6-4A3A7FD26AD6}" srcId="{BD3FC63F-F9F1-4BA8-BFDE-0B3A574029D3}" destId="{1476A28C-37F8-417A-9DB4-4042F6908BDB}" srcOrd="1" destOrd="0" parTransId="{3FB6D07E-51CD-4D53-B7AC-8D03FE5729E9}" sibTransId="{7FA7E97B-4AB6-4FD2-9ED9-55772D03C7D9}"/>
    <dgm:cxn modelId="{E9BE8F08-211D-4C98-BA36-D018F2EC3AF9}" srcId="{BD3FC63F-F9F1-4BA8-BFDE-0B3A574029D3}" destId="{921D5D1A-244C-44C4-932E-17347E1C94ED}" srcOrd="3" destOrd="0" parTransId="{A955BFC5-1B37-443E-BE65-57D8AFB73E32}" sibTransId="{9E832D9E-8E0F-4454-80D7-C128C9857FC8}"/>
    <dgm:cxn modelId="{B607F877-5211-412D-B460-C07599456868}" type="presOf" srcId="{9E832D9E-8E0F-4454-80D7-C128C9857FC8}" destId="{1DC3297D-6D1F-481C-8811-D92B858E2470}" srcOrd="0" destOrd="0" presId="urn:microsoft.com/office/officeart/2005/8/layout/cycle2"/>
    <dgm:cxn modelId="{97221B2D-CC52-43B6-9C61-0A5FBE9CEDAA}" type="presOf" srcId="{3F2E5ABF-EAC7-44C9-8954-C8620BCB9301}" destId="{B1831E49-2FCC-4FFA-8A01-8344B0CBD78D}" srcOrd="0" destOrd="0" presId="urn:microsoft.com/office/officeart/2005/8/layout/cycle2"/>
    <dgm:cxn modelId="{0C0D44E5-8F9E-445D-95F5-449F19673672}" type="presOf" srcId="{921D5D1A-244C-44C4-932E-17347E1C94ED}" destId="{2C6A1766-AC6D-45C2-8562-3663B9A5F6FD}" srcOrd="0" destOrd="0" presId="urn:microsoft.com/office/officeart/2005/8/layout/cycle2"/>
    <dgm:cxn modelId="{CFC1C17B-75D2-4C4A-B6A4-1E24D9AE5A12}" srcId="{BD3FC63F-F9F1-4BA8-BFDE-0B3A574029D3}" destId="{D31D48AA-2BA8-4AA9-9A72-8653ED493131}" srcOrd="4" destOrd="0" parTransId="{192F4508-B140-4E27-BCBB-679565A81B91}" sibTransId="{1284B4DF-9CC9-488E-89EB-3BD4055FEC43}"/>
    <dgm:cxn modelId="{A33BB5CA-C689-4C06-A480-A40519A7C36F}" type="presOf" srcId="{2759C8EE-CDDE-41BB-AAE3-FF493DE02ACE}" destId="{79EE1098-CBC9-4465-8AA4-0DB3A5C28CB2}" srcOrd="1" destOrd="0" presId="urn:microsoft.com/office/officeart/2005/8/layout/cycle2"/>
    <dgm:cxn modelId="{429EFE3E-1187-4141-AF86-99655FF921A4}" type="presOf" srcId="{9AB94674-A1D7-4655-8297-51E32DB12D24}" destId="{0173F87E-0080-4411-B41E-9BFD09011275}" srcOrd="1" destOrd="0" presId="urn:microsoft.com/office/officeart/2005/8/layout/cycle2"/>
    <dgm:cxn modelId="{0A793730-5029-4530-BDBD-A778CADC5096}" srcId="{BD3FC63F-F9F1-4BA8-BFDE-0B3A574029D3}" destId="{3F2E5ABF-EAC7-44C9-8954-C8620BCB9301}" srcOrd="2" destOrd="0" parTransId="{16CB8226-4996-4C1D-9A1F-9DAF2475BB4E}" sibTransId="{9AB94674-A1D7-4655-8297-51E32DB12D24}"/>
    <dgm:cxn modelId="{5F0F9E3C-A4F9-4F3A-9466-409C0C4097E3}" type="presOf" srcId="{1476A28C-37F8-417A-9DB4-4042F6908BDB}" destId="{8B438ABF-5D72-4ED7-9CE0-7DFB7788B265}" srcOrd="0" destOrd="0" presId="urn:microsoft.com/office/officeart/2005/8/layout/cycle2"/>
    <dgm:cxn modelId="{4BDAD079-B13D-4D7D-8B2E-28B7EE913992}" type="presOf" srcId="{9E832D9E-8E0F-4454-80D7-C128C9857FC8}" destId="{4336A3F7-E3D3-44FD-B755-B94CD7B20392}" srcOrd="1" destOrd="0" presId="urn:microsoft.com/office/officeart/2005/8/layout/cycle2"/>
    <dgm:cxn modelId="{2A0B8F93-69B9-4986-BF31-86A0A4E81E07}" type="presOf" srcId="{BD3FC63F-F9F1-4BA8-BFDE-0B3A574029D3}" destId="{5F81148B-E55D-441F-8F28-B0E9E3F97D6E}" srcOrd="0" destOrd="0" presId="urn:microsoft.com/office/officeart/2005/8/layout/cycle2"/>
    <dgm:cxn modelId="{A8B359CC-C26D-480F-B930-A1C4EAA4A9E1}" type="presOf" srcId="{9AB94674-A1D7-4655-8297-51E32DB12D24}" destId="{3C01FB5F-BA7B-4E69-8AF4-E2C27FFE6DF1}" srcOrd="0" destOrd="0" presId="urn:microsoft.com/office/officeart/2005/8/layout/cycle2"/>
    <dgm:cxn modelId="{53BD3918-C026-4068-8AAC-4A06D502B0BE}" type="presParOf" srcId="{5F81148B-E55D-441F-8F28-B0E9E3F97D6E}" destId="{665DDAD1-78FD-43E5-8C6F-BF561DF54A08}" srcOrd="0" destOrd="0" presId="urn:microsoft.com/office/officeart/2005/8/layout/cycle2"/>
    <dgm:cxn modelId="{6E006F28-2DC8-4115-AE63-5DC1F8D6C3BC}" type="presParOf" srcId="{5F81148B-E55D-441F-8F28-B0E9E3F97D6E}" destId="{A51DC336-5F65-4384-9881-6A90CD09CBCE}" srcOrd="1" destOrd="0" presId="urn:microsoft.com/office/officeart/2005/8/layout/cycle2"/>
    <dgm:cxn modelId="{7A5F943C-A9EA-44DE-B8D8-D79A6A61FB87}" type="presParOf" srcId="{A51DC336-5F65-4384-9881-6A90CD09CBCE}" destId="{79EE1098-CBC9-4465-8AA4-0DB3A5C28CB2}" srcOrd="0" destOrd="0" presId="urn:microsoft.com/office/officeart/2005/8/layout/cycle2"/>
    <dgm:cxn modelId="{66BF6B5D-9E35-4054-8A8E-6A1327871DAA}" type="presParOf" srcId="{5F81148B-E55D-441F-8F28-B0E9E3F97D6E}" destId="{8B438ABF-5D72-4ED7-9CE0-7DFB7788B265}" srcOrd="2" destOrd="0" presId="urn:microsoft.com/office/officeart/2005/8/layout/cycle2"/>
    <dgm:cxn modelId="{C5C2575B-37BF-4366-933B-FDACB8E49DF5}" type="presParOf" srcId="{5F81148B-E55D-441F-8F28-B0E9E3F97D6E}" destId="{B1F48BA0-AF5D-4AAE-A8CC-C62998C84C87}" srcOrd="3" destOrd="0" presId="urn:microsoft.com/office/officeart/2005/8/layout/cycle2"/>
    <dgm:cxn modelId="{DAAB3AF1-C1D0-4192-B4F8-E0D011C5262C}" type="presParOf" srcId="{B1F48BA0-AF5D-4AAE-A8CC-C62998C84C87}" destId="{E7D4B5C4-70D9-4E98-AEDE-0B471975D0DA}" srcOrd="0" destOrd="0" presId="urn:microsoft.com/office/officeart/2005/8/layout/cycle2"/>
    <dgm:cxn modelId="{03B314A3-BDD1-4612-8E93-691B87EF3060}" type="presParOf" srcId="{5F81148B-E55D-441F-8F28-B0E9E3F97D6E}" destId="{B1831E49-2FCC-4FFA-8A01-8344B0CBD78D}" srcOrd="4" destOrd="0" presId="urn:microsoft.com/office/officeart/2005/8/layout/cycle2"/>
    <dgm:cxn modelId="{BD19E56A-D916-4D53-8738-4473E44D0F22}" type="presParOf" srcId="{5F81148B-E55D-441F-8F28-B0E9E3F97D6E}" destId="{3C01FB5F-BA7B-4E69-8AF4-E2C27FFE6DF1}" srcOrd="5" destOrd="0" presId="urn:microsoft.com/office/officeart/2005/8/layout/cycle2"/>
    <dgm:cxn modelId="{4E4E474F-32B8-45DD-8C4E-0AD5D45A66C1}" type="presParOf" srcId="{3C01FB5F-BA7B-4E69-8AF4-E2C27FFE6DF1}" destId="{0173F87E-0080-4411-B41E-9BFD09011275}" srcOrd="0" destOrd="0" presId="urn:microsoft.com/office/officeart/2005/8/layout/cycle2"/>
    <dgm:cxn modelId="{BA79CCF5-7F7B-4A3D-B32D-1CC2CAA0273D}" type="presParOf" srcId="{5F81148B-E55D-441F-8F28-B0E9E3F97D6E}" destId="{2C6A1766-AC6D-45C2-8562-3663B9A5F6FD}" srcOrd="6" destOrd="0" presId="urn:microsoft.com/office/officeart/2005/8/layout/cycle2"/>
    <dgm:cxn modelId="{80C3E525-51C3-4F6B-AF89-E0E900A9CDAA}" type="presParOf" srcId="{5F81148B-E55D-441F-8F28-B0E9E3F97D6E}" destId="{1DC3297D-6D1F-481C-8811-D92B858E2470}" srcOrd="7" destOrd="0" presId="urn:microsoft.com/office/officeart/2005/8/layout/cycle2"/>
    <dgm:cxn modelId="{7960A8DB-07D1-4B39-8887-622E618E9AB9}" type="presParOf" srcId="{1DC3297D-6D1F-481C-8811-D92B858E2470}" destId="{4336A3F7-E3D3-44FD-B755-B94CD7B20392}" srcOrd="0" destOrd="0" presId="urn:microsoft.com/office/officeart/2005/8/layout/cycle2"/>
    <dgm:cxn modelId="{CB9E3C46-DD96-4282-ACFD-3AEDB0740545}" type="presParOf" srcId="{5F81148B-E55D-441F-8F28-B0E9E3F97D6E}" destId="{4A55D587-9703-4ED5-A2D5-B873C703EB16}" srcOrd="8" destOrd="0" presId="urn:microsoft.com/office/officeart/2005/8/layout/cycle2"/>
    <dgm:cxn modelId="{C5E58684-98F5-47F6-92DD-97C2EA155E25}" type="presParOf" srcId="{5F81148B-E55D-441F-8F28-B0E9E3F97D6E}" destId="{12F05BB4-87A5-4F80-BF1C-EEC926E7D620}" srcOrd="9" destOrd="0" presId="urn:microsoft.com/office/officeart/2005/8/layout/cycle2"/>
    <dgm:cxn modelId="{7AFAE793-4EC6-4B07-A29E-142876162E9A}" type="presParOf" srcId="{12F05BB4-87A5-4F80-BF1C-EEC926E7D620}" destId="{A24588D2-0C28-4B55-A91E-C09FD91F1AD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5DDAD1-78FD-43E5-8C6F-BF561DF54A08}">
      <dsp:nvSpPr>
        <dsp:cNvPr id="0" name=""/>
        <dsp:cNvSpPr/>
      </dsp:nvSpPr>
      <dsp:spPr>
        <a:xfrm>
          <a:off x="1182668" y="-48219"/>
          <a:ext cx="1674850" cy="117773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</a:rPr>
            <a:t>Проблема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182668" y="-48219"/>
        <a:ext cx="1674850" cy="1177730"/>
      </dsp:txXfrm>
    </dsp:sp>
    <dsp:sp modelId="{A51DC336-5F65-4384-9881-6A90CD09CBCE}">
      <dsp:nvSpPr>
        <dsp:cNvPr id="0" name=""/>
        <dsp:cNvSpPr/>
      </dsp:nvSpPr>
      <dsp:spPr>
        <a:xfrm rot="2160000">
          <a:off x="2870051" y="622105"/>
          <a:ext cx="296293" cy="381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2">
                <a:lumMod val="50000"/>
              </a:schemeClr>
            </a:solidFill>
          </a:endParaRPr>
        </a:p>
      </dsp:txBody>
      <dsp:txXfrm rot="2160000">
        <a:off x="2870051" y="622105"/>
        <a:ext cx="296293" cy="381986"/>
      </dsp:txXfrm>
    </dsp:sp>
    <dsp:sp modelId="{8B438ABF-5D72-4ED7-9CE0-7DFB7788B265}">
      <dsp:nvSpPr>
        <dsp:cNvPr id="0" name=""/>
        <dsp:cNvSpPr/>
      </dsp:nvSpPr>
      <dsp:spPr>
        <a:xfrm>
          <a:off x="2544919" y="991108"/>
          <a:ext cx="1811373" cy="117773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2">
                  <a:lumMod val="50000"/>
                </a:schemeClr>
              </a:solidFill>
            </a:rPr>
            <a:t>Представление (образ) Решение (результат)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44919" y="991108"/>
        <a:ext cx="1811373" cy="1177730"/>
      </dsp:txXfrm>
    </dsp:sp>
    <dsp:sp modelId="{B1F48BA0-AF5D-4AAE-A8CC-C62998C84C87}">
      <dsp:nvSpPr>
        <dsp:cNvPr id="0" name=""/>
        <dsp:cNvSpPr/>
      </dsp:nvSpPr>
      <dsp:spPr>
        <a:xfrm rot="5928635">
          <a:off x="3193884" y="2201492"/>
          <a:ext cx="259166" cy="397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93778"/>
            <a:satOff val="-1732"/>
            <a:lumOff val="8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chemeClr val="tx2">
                <a:lumMod val="50000"/>
              </a:schemeClr>
            </a:solidFill>
          </a:endParaRPr>
        </a:p>
      </dsp:txBody>
      <dsp:txXfrm rot="5928635">
        <a:off x="3193884" y="2201492"/>
        <a:ext cx="259166" cy="397484"/>
      </dsp:txXfrm>
    </dsp:sp>
    <dsp:sp modelId="{B1831E49-2FCC-4FFA-8A01-8344B0CBD78D}">
      <dsp:nvSpPr>
        <dsp:cNvPr id="0" name=""/>
        <dsp:cNvSpPr/>
      </dsp:nvSpPr>
      <dsp:spPr>
        <a:xfrm>
          <a:off x="2500332" y="2643205"/>
          <a:ext cx="1379240" cy="1236864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2">
                  <a:lumMod val="50000"/>
                </a:schemeClr>
              </a:solidFill>
            </a:rPr>
            <a:t>Планирование (проектирование)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00332" y="2643205"/>
        <a:ext cx="1379240" cy="1236864"/>
      </dsp:txXfrm>
    </dsp:sp>
    <dsp:sp modelId="{3C01FB5F-BA7B-4E69-8AF4-E2C27FFE6DF1}">
      <dsp:nvSpPr>
        <dsp:cNvPr id="0" name=""/>
        <dsp:cNvSpPr/>
      </dsp:nvSpPr>
      <dsp:spPr>
        <a:xfrm rot="10836410">
          <a:off x="2037134" y="3052419"/>
          <a:ext cx="327372" cy="397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chemeClr val="tx2">
                <a:lumMod val="50000"/>
              </a:schemeClr>
            </a:solidFill>
          </a:endParaRPr>
        </a:p>
      </dsp:txBody>
      <dsp:txXfrm rot="10836410">
        <a:off x="2037134" y="3052419"/>
        <a:ext cx="327372" cy="397484"/>
      </dsp:txXfrm>
    </dsp:sp>
    <dsp:sp modelId="{2C6A1766-AC6D-45C2-8562-3663B9A5F6FD}">
      <dsp:nvSpPr>
        <dsp:cNvPr id="0" name=""/>
        <dsp:cNvSpPr/>
      </dsp:nvSpPr>
      <dsp:spPr>
        <a:xfrm>
          <a:off x="71435" y="2500334"/>
          <a:ext cx="1811373" cy="147573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2">
                  <a:lumMod val="50000"/>
                </a:schemeClr>
              </a:solidFill>
            </a:rPr>
            <a:t>Реализация (воплощение)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1435" y="2500334"/>
        <a:ext cx="1811373" cy="1475731"/>
      </dsp:txXfrm>
    </dsp:sp>
    <dsp:sp modelId="{1DC3297D-6D1F-481C-8811-D92B858E2470}">
      <dsp:nvSpPr>
        <dsp:cNvPr id="0" name=""/>
        <dsp:cNvSpPr/>
      </dsp:nvSpPr>
      <dsp:spPr>
        <a:xfrm rot="15523717">
          <a:off x="602909" y="2078441"/>
          <a:ext cx="365362" cy="397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81334"/>
            <a:satOff val="-5195"/>
            <a:lumOff val="24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chemeClr val="tx2">
                <a:lumMod val="50000"/>
              </a:schemeClr>
            </a:solidFill>
          </a:endParaRPr>
        </a:p>
      </dsp:txBody>
      <dsp:txXfrm rot="15523717">
        <a:off x="602909" y="2078441"/>
        <a:ext cx="365362" cy="397484"/>
      </dsp:txXfrm>
    </dsp:sp>
    <dsp:sp modelId="{4A55D587-9703-4ED5-A2D5-B873C703EB16}">
      <dsp:nvSpPr>
        <dsp:cNvPr id="0" name=""/>
        <dsp:cNvSpPr/>
      </dsp:nvSpPr>
      <dsp:spPr>
        <a:xfrm>
          <a:off x="-285727" y="857252"/>
          <a:ext cx="1811373" cy="117773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2">
                  <a:lumMod val="50000"/>
                </a:schemeClr>
              </a:solidFill>
            </a:rPr>
            <a:t>Результат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-285727" y="857252"/>
        <a:ext cx="1811373" cy="1177730"/>
      </dsp:txXfrm>
    </dsp:sp>
    <dsp:sp modelId="{12F05BB4-87A5-4F80-BF1C-EEC926E7D620}">
      <dsp:nvSpPr>
        <dsp:cNvPr id="0" name=""/>
        <dsp:cNvSpPr/>
      </dsp:nvSpPr>
      <dsp:spPr>
        <a:xfrm rot="16814086">
          <a:off x="950440" y="1145423"/>
          <a:ext cx="146205" cy="45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2">
                <a:lumMod val="50000"/>
              </a:schemeClr>
            </a:solidFill>
          </a:endParaRPr>
        </a:p>
      </dsp:txBody>
      <dsp:txXfrm rot="16814086">
        <a:off x="950440" y="1145423"/>
        <a:ext cx="146205" cy="4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D067-68D0-41B8-A204-F43BF2785303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DE66-9B31-4193-B57D-05BBE70C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929082" y="3429000"/>
            <a:ext cx="6858000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4348" y="1571612"/>
            <a:ext cx="6000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"Лицей - лаборатория проектной деятельности"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45005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/>
              <a:t>Степанова Ирина Александровна</a:t>
            </a:r>
          </a:p>
          <a:p>
            <a:pPr algn="r"/>
            <a:r>
              <a:rPr lang="ru-RU" sz="2000" dirty="0" smtClean="0"/>
              <a:t> учитель изобразительного искусства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8652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3174" y="6211669"/>
            <a:ext cx="2864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МОУ Лицей город </a:t>
            </a:r>
            <a:r>
              <a:rPr lang="ru-RU" dirty="0" err="1" smtClean="0"/>
              <a:t>Фрязино</a:t>
            </a:r>
            <a:endParaRPr lang="ru-RU" dirty="0" smtClean="0"/>
          </a:p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71480"/>
            <a:ext cx="1959132" cy="260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85728"/>
            <a:ext cx="2736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https://pp.userapi.com/c625831/v625831245/195f7/KnshdrtqyR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285992"/>
            <a:ext cx="2071702" cy="31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928934"/>
            <a:ext cx="2995170" cy="22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s://pp.userapi.com/c625831/v625831245/197c1/QXBn_QefQ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57166"/>
            <a:ext cx="2585935" cy="19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Учитель года Подмосковье\конкурс\фото\внеклассная работа\IMG_20151211_154646_4C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1997922" cy="26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pp.userapi.com/c851236/v851236433/7a1a1/efcFzBwMaU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857760"/>
            <a:ext cx="3197751" cy="17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:\Учитель года Подмосковье\конкурс\фото\внеклассная работа\IMG_20181002_1644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3726373" cy="20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Учитель года Подмосковье\конкурс\фото\внеклассная работа\IMG_20180209_1029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1584999" cy="28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s://pp.userapi.com/c847217/v847217412/121e9/LN-AUB7Djc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846774"/>
            <a:ext cx="2258420" cy="301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E:\Учитель года Подмосковье\конкурс\фото\внеклассная работа\IMG_20180215_17301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82"/>
          <a:stretch>
            <a:fillRect/>
          </a:stretch>
        </p:blipFill>
        <p:spPr bwMode="auto">
          <a:xfrm>
            <a:off x="7226398" y="3571876"/>
            <a:ext cx="1917602" cy="31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14. Победители общероссийского конкурса МАГИСТР</a:t>
            </a:r>
          </a:p>
          <a:p>
            <a:pPr algn="just"/>
            <a:r>
              <a:rPr lang="ru-RU" dirty="0" smtClean="0"/>
              <a:t>15. Победители конкурса рисунка ПДД</a:t>
            </a:r>
          </a:p>
          <a:p>
            <a:pPr algn="just"/>
            <a:r>
              <a:rPr lang="ru-RU" dirty="0" smtClean="0"/>
              <a:t>16. Участники Московской региональной конференции «Территория познания».</a:t>
            </a:r>
          </a:p>
          <a:p>
            <a:pPr algn="just"/>
            <a:r>
              <a:rPr lang="ru-RU" dirty="0" smtClean="0"/>
              <a:t>17. Дипломанты </a:t>
            </a:r>
            <a:r>
              <a:rPr lang="en-US" dirty="0" smtClean="0"/>
              <a:t>XXV</a:t>
            </a:r>
            <a:r>
              <a:rPr lang="ru-RU" dirty="0" smtClean="0"/>
              <a:t> Всероссийских юношеских чтений им. В.И. Вернадского, </a:t>
            </a:r>
            <a:r>
              <a:rPr lang="en-US" dirty="0" smtClean="0"/>
              <a:t>II</a:t>
            </a:r>
            <a:r>
              <a:rPr lang="ru-RU" dirty="0" smtClean="0"/>
              <a:t> Всероссийской конференции «Тропой открытий В.И. Вернадского» (2018).</a:t>
            </a:r>
          </a:p>
          <a:p>
            <a:pPr algn="just"/>
            <a:r>
              <a:rPr lang="ru-RU" dirty="0" smtClean="0"/>
              <a:t>18. Дипломанты</a:t>
            </a:r>
            <a:r>
              <a:rPr lang="en-US" dirty="0" smtClean="0"/>
              <a:t> XXVI</a:t>
            </a:r>
            <a:r>
              <a:rPr lang="ru-RU" dirty="0" smtClean="0"/>
              <a:t> Всероссийских юношеских чтений им. В.И. Вернадского. 2019 г.</a:t>
            </a:r>
          </a:p>
          <a:p>
            <a:pPr algn="just"/>
            <a:r>
              <a:rPr lang="ru-RU" dirty="0" smtClean="0"/>
              <a:t>19. Участники Конференции </a:t>
            </a:r>
            <a:r>
              <a:rPr lang="ru-RU" dirty="0"/>
              <a:t>исследовательских и проектных работ "Ломоносовские </a:t>
            </a:r>
            <a:r>
              <a:rPr lang="ru-RU" dirty="0" smtClean="0"/>
              <a:t>чтения« 2019 г.</a:t>
            </a:r>
            <a:endParaRPr lang="ru-RU" dirty="0"/>
          </a:p>
        </p:txBody>
      </p:sp>
      <p:pic>
        <p:nvPicPr>
          <p:cNvPr id="6" name="Picture 18" descr="G:\Документы от администрации 2016 - 2017\победители 15-16\победители 15-16\грамоты Степанова\диплом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62077">
            <a:off x="855663" y="4435475"/>
            <a:ext cx="14287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G:\сертификаты 20.04.2016\Сертификат Степанова И.А.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73563">
            <a:off x="1093788" y="3370263"/>
            <a:ext cx="15382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G:\Документы от администрации 2016 - 2017\победители 15-16\победители 15-16\грамоты Степанова\дипл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05775">
            <a:off x="6332538" y="4084638"/>
            <a:ext cx="14335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сертификаты 20.04.2016\Бабаева Д. 6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7078">
            <a:off x="5786438" y="3286125"/>
            <a:ext cx="13573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Все\степанова - документы копия\документы\степанова 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9087">
            <a:off x="4611688" y="2833688"/>
            <a:ext cx="15843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G:\сертификаты 20.04.2016\Сертификат Степанова И.А. 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2928938"/>
            <a:ext cx="14033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G:\сертификаты 20.04.2016\Горяинова Д. 6г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94880">
            <a:off x="2143125" y="3071813"/>
            <a:ext cx="13446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4" descr="E:\Учитель года Подмосковье\конкурс\фото\Конфекренции и конкурсы\IMG_20170408_162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2753949" cy="2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Учитель года Подмосковье\конкурс\мои работы\IMG_20160402_101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786058"/>
            <a:ext cx="2492891" cy="18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Учитель года Подмосковье\конкурс\фото\Конфекренции и конкурсы\IMG_20180410_10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1872208" cy="33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AutoShape 2" descr="https://docviewer.yandex.ru/view/178026324/htmlimage?id=nmcc-hajsqjr61f2v0vtmihhj6noymwpx4m4bjnrxgghdvlvpk7qag9s4j4nvyxu9te46l7vlr9x98f9decfw1d2z53zmmc627rvhzso&amp;name=image-4EY6r2YA727tBk4IUT.jpg&amp;dsid=ee0b3919dfcfef27181e0cbb9502d1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docviewer.yandex.ru/view/178026324/htmlimage?id=nmcc-hajsqjr61f2v0vtmihhj6noymwpx4m4bjnrxgghdvlvpk7qag9s4j4nvyxu9te46l7vlr9x98f9decfw1d2z53zmmc627rvhzso&amp;name=image-4EY6r2YA727tBk4IUT.jpg&amp;dsid=ee0b3919dfcfef27181e0cbb9502d1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docviewer.yandex.ru/view/178026324/htmlimage?id=unpb-a22nuaoyjvcsi7wz8dj4jpo9xpl2p26ewg31ldxz0kq9x03342ogu1ynd0c5dgr9sadqv6vkp7zeqh6bfpsha2rlol3ovne2r3i&amp;name=image-iOB5rs9JdsE3Enp7nN.jpg&amp;dsid=77d038d6d1f15ef7c48a659ab885bef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9" name="Picture 7" descr="C:\вернадского\IMG_20190409_112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357562"/>
            <a:ext cx="4444999" cy="2500312"/>
          </a:xfrm>
          <a:prstGeom prst="rect">
            <a:avLst/>
          </a:prstGeom>
          <a:noFill/>
        </p:spPr>
      </p:pic>
      <p:pic>
        <p:nvPicPr>
          <p:cNvPr id="28680" name="Picture 8" descr="C:\вернадского\IMG_20190427_1024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28604"/>
            <a:ext cx="1727893" cy="307181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714356"/>
            <a:ext cx="1800200" cy="320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E:\Учитель года Подмосковье\конкурс\фото\уроки\IMG_20170227_1203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643446"/>
            <a:ext cx="2696525" cy="20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429132"/>
            <a:ext cx="27368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85720" y="928670"/>
            <a:ext cx="864393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Дети принимают активное участие в школьных мероприятиях и открытых уроках:  </a:t>
            </a:r>
          </a:p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Городской открытый урок «Мое родное Подмосковье».</a:t>
            </a:r>
          </a:p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Школьный открытый урок «Палитра в живописи и литературе».</a:t>
            </a:r>
          </a:p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Школьный открытый урок по смешанному обучению «Виды и жанры изобразительного искусства».</a:t>
            </a:r>
          </a:p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Интегрированное мероприятие, посвященное культуре Древней Греции «Несколько дней из жизни двух героев».</a:t>
            </a:r>
          </a:p>
          <a:p>
            <a:pPr indent="450850" algn="just"/>
            <a:r>
              <a:rPr lang="ru-RU" sz="1600" dirty="0" smtClean="0">
                <a:latin typeface="Arial" charset="0"/>
                <a:ea typeface="Times New Roman" pitchFamily="18" charset="0"/>
              </a:rPr>
              <a:t>Интегрированное </a:t>
            </a:r>
            <a:r>
              <a:rPr lang="ru-RU" sz="1600" dirty="0">
                <a:latin typeface="Arial" charset="0"/>
                <a:ea typeface="Times New Roman" pitchFamily="18" charset="0"/>
              </a:rPr>
              <a:t>мероприятие, посвященное культуре </a:t>
            </a:r>
            <a:r>
              <a:rPr lang="en-US" sz="1600" dirty="0">
                <a:latin typeface="Arial" charset="0"/>
                <a:ea typeface="Times New Roman" pitchFamily="18" charset="0"/>
              </a:rPr>
              <a:t>XIX</a:t>
            </a:r>
            <a:r>
              <a:rPr lang="ru-RU" sz="1600" dirty="0">
                <a:latin typeface="Arial" charset="0"/>
                <a:ea typeface="Times New Roman" pitchFamily="18" charset="0"/>
              </a:rPr>
              <a:t> века «Первый бал Наташи Ростовой». </a:t>
            </a:r>
          </a:p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 Интегрированное мероприятие, посвященное культуре </a:t>
            </a:r>
            <a:r>
              <a:rPr lang="en-US" sz="1600" dirty="0">
                <a:latin typeface="Arial" charset="0"/>
                <a:ea typeface="Times New Roman" pitchFamily="18" charset="0"/>
              </a:rPr>
              <a:t>XIX</a:t>
            </a:r>
            <a:r>
              <a:rPr lang="ru-RU" sz="1600" dirty="0">
                <a:latin typeface="Arial" charset="0"/>
                <a:ea typeface="Times New Roman" pitchFamily="18" charset="0"/>
              </a:rPr>
              <a:t> века «Институт благородных девиц». </a:t>
            </a:r>
          </a:p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Интегрированное мероприятие, посвященное культуре </a:t>
            </a:r>
            <a:r>
              <a:rPr lang="en-US" sz="1600" dirty="0">
                <a:latin typeface="Arial" charset="0"/>
                <a:ea typeface="Times New Roman" pitchFamily="18" charset="0"/>
              </a:rPr>
              <a:t>XIX</a:t>
            </a:r>
            <a:r>
              <a:rPr lang="ru-RU" sz="1600" dirty="0">
                <a:latin typeface="Arial" charset="0"/>
                <a:ea typeface="Times New Roman" pitchFamily="18" charset="0"/>
              </a:rPr>
              <a:t> века «Снимите маски господа». </a:t>
            </a:r>
          </a:p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Интегрированное мероприятие, посвященное русско</a:t>
            </a:r>
            <a:r>
              <a:rPr lang="ru-RU" sz="1400" dirty="0">
                <a:latin typeface="Arial" charset="0"/>
                <a:ea typeface="Times New Roman" pitchFamily="18" charset="0"/>
              </a:rPr>
              <a:t>му </a:t>
            </a:r>
            <a:r>
              <a:rPr lang="ru-RU" sz="1600" dirty="0">
                <a:latin typeface="Arial" charset="0"/>
                <a:ea typeface="Times New Roman" pitchFamily="18" charset="0"/>
              </a:rPr>
              <a:t>народному творчеству «Как Иван по свету ходил».</a:t>
            </a:r>
          </a:p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Интегрированное мероприятие «Мифы Древней Греции. Персей и Медуза Горгона». </a:t>
            </a:r>
          </a:p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Интегрированное мероприятие , посвященное культуре </a:t>
            </a:r>
            <a:r>
              <a:rPr lang="en-US" sz="1600" dirty="0">
                <a:latin typeface="Arial" charset="0"/>
                <a:ea typeface="Times New Roman" pitchFamily="18" charset="0"/>
              </a:rPr>
              <a:t>XX</a:t>
            </a:r>
            <a:r>
              <a:rPr lang="ru-RU" sz="1600" dirty="0">
                <a:latin typeface="Arial" charset="0"/>
                <a:ea typeface="Times New Roman" pitchFamily="18" charset="0"/>
              </a:rPr>
              <a:t> века «Стиляги».</a:t>
            </a:r>
          </a:p>
          <a:p>
            <a:pPr indent="450850" algn="just"/>
            <a:r>
              <a:rPr lang="ru-RU" sz="1600" dirty="0">
                <a:latin typeface="Arial" charset="0"/>
                <a:ea typeface="Times New Roman" pitchFamily="18" charset="0"/>
              </a:rPr>
              <a:t>Участие в городских театральных и вокальных конкурсах («Танцевальный калейдоскоп, «</a:t>
            </a:r>
            <a:r>
              <a:rPr lang="ru-RU" sz="1600" dirty="0" err="1">
                <a:latin typeface="Arial" charset="0"/>
                <a:ea typeface="Times New Roman" pitchFamily="18" charset="0"/>
              </a:rPr>
              <a:t>ПОсмотри</a:t>
            </a:r>
            <a:r>
              <a:rPr lang="ru-RU" sz="1600" dirty="0">
                <a:latin typeface="Arial" charset="0"/>
                <a:ea typeface="Times New Roman" pitchFamily="18" charset="0"/>
              </a:rPr>
              <a:t>», «Читаем песни как стихи», «Малиновая осень»). </a:t>
            </a:r>
            <a:endParaRPr lang="ru-RU" sz="2800" dirty="0">
              <a:latin typeface="Arial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00042"/>
            <a:ext cx="3455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0042"/>
            <a:ext cx="3672408" cy="206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14554"/>
            <a:ext cx="3647914" cy="243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71942"/>
            <a:ext cx="3422098" cy="256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357430"/>
            <a:ext cx="3566299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E:\Учитель года Подмосковье\конкурс\мои работы\DSC037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5" t="24289"/>
          <a:stretch>
            <a:fillRect/>
          </a:stretch>
        </p:blipFill>
        <p:spPr bwMode="auto">
          <a:xfrm>
            <a:off x="6000760" y="4643446"/>
            <a:ext cx="3143240" cy="20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286256"/>
            <a:ext cx="3786214" cy="213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теория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285720" y="2071678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3857628"/>
            <a:ext cx="19287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1964525" y="4036211"/>
            <a:ext cx="56435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000628" y="2928934"/>
            <a:ext cx="3786214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Представление (образ)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Решение (результат)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3929066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3786190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3857628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15272" y="4071942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86776" y="4000504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15140" y="5929330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01024" y="5357826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43834" y="4929198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4857760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00694" y="5357826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4714884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6" name="Выноска-облако 35"/>
          <p:cNvSpPr/>
          <p:nvPr/>
        </p:nvSpPr>
        <p:spPr>
          <a:xfrm>
            <a:off x="5143504" y="4572008"/>
            <a:ext cx="3571900" cy="2000264"/>
          </a:xfrm>
          <a:prstGeom prst="cloudCallout">
            <a:avLst>
              <a:gd name="adj1" fmla="val -44464"/>
              <a:gd name="adj2" fmla="val 238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072198" y="5357826"/>
            <a:ext cx="1887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0694" y="2143116"/>
            <a:ext cx="2571768" cy="928694"/>
          </a:xfrm>
          <a:prstGeom prst="ellipse">
            <a:avLst/>
          </a:prstGeom>
          <a:solidFill>
            <a:srgbClr val="45A8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Проблема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4" name="Скругленная соединительная линия 43"/>
          <p:cNvCxnSpPr>
            <a:endCxn id="20" idx="2"/>
          </p:cNvCxnSpPr>
          <p:nvPr/>
        </p:nvCxnSpPr>
        <p:spPr>
          <a:xfrm rot="16200000" flipV="1">
            <a:off x="5453752" y="4596503"/>
            <a:ext cx="558233" cy="39290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>
            <a:stCxn id="20" idx="3"/>
          </p:cNvCxnSpPr>
          <p:nvPr/>
        </p:nvCxnSpPr>
        <p:spPr>
          <a:xfrm>
            <a:off x="5857884" y="4221454"/>
            <a:ext cx="214314" cy="850620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олилиния 63"/>
          <p:cNvSpPr/>
          <p:nvPr/>
        </p:nvSpPr>
        <p:spPr>
          <a:xfrm>
            <a:off x="5867400" y="4095750"/>
            <a:ext cx="3016250" cy="2371725"/>
          </a:xfrm>
          <a:custGeom>
            <a:avLst/>
            <a:gdLst>
              <a:gd name="connsiteX0" fmla="*/ 0 w 3016250"/>
              <a:gd name="connsiteY0" fmla="*/ 0 h 2371725"/>
              <a:gd name="connsiteX1" fmla="*/ 457200 w 3016250"/>
              <a:gd name="connsiteY1" fmla="*/ 104775 h 2371725"/>
              <a:gd name="connsiteX2" fmla="*/ 914400 w 3016250"/>
              <a:gd name="connsiteY2" fmla="*/ 66675 h 2371725"/>
              <a:gd name="connsiteX3" fmla="*/ 1343025 w 3016250"/>
              <a:gd name="connsiteY3" fmla="*/ 85725 h 2371725"/>
              <a:gd name="connsiteX4" fmla="*/ 2133600 w 3016250"/>
              <a:gd name="connsiteY4" fmla="*/ 295275 h 2371725"/>
              <a:gd name="connsiteX5" fmla="*/ 2771775 w 3016250"/>
              <a:gd name="connsiteY5" fmla="*/ 123825 h 2371725"/>
              <a:gd name="connsiteX6" fmla="*/ 2971800 w 3016250"/>
              <a:gd name="connsiteY6" fmla="*/ 638175 h 2371725"/>
              <a:gd name="connsiteX7" fmla="*/ 2505075 w 3016250"/>
              <a:gd name="connsiteY7" fmla="*/ 1181100 h 2371725"/>
              <a:gd name="connsiteX8" fmla="*/ 2085975 w 3016250"/>
              <a:gd name="connsiteY8" fmla="*/ 1743075 h 2371725"/>
              <a:gd name="connsiteX9" fmla="*/ 2085975 w 3016250"/>
              <a:gd name="connsiteY9" fmla="*/ 2371725 h 2371725"/>
              <a:gd name="connsiteX10" fmla="*/ 2085975 w 3016250"/>
              <a:gd name="connsiteY10" fmla="*/ 2371725 h 2371725"/>
              <a:gd name="connsiteX11" fmla="*/ 2085975 w 3016250"/>
              <a:gd name="connsiteY11" fmla="*/ 2371725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6250" h="2371725">
                <a:moveTo>
                  <a:pt x="0" y="0"/>
                </a:moveTo>
                <a:cubicBezTo>
                  <a:pt x="152400" y="46831"/>
                  <a:pt x="304800" y="93663"/>
                  <a:pt x="457200" y="104775"/>
                </a:cubicBezTo>
                <a:cubicBezTo>
                  <a:pt x="609600" y="115887"/>
                  <a:pt x="766763" y="69850"/>
                  <a:pt x="914400" y="66675"/>
                </a:cubicBezTo>
                <a:cubicBezTo>
                  <a:pt x="1062038" y="63500"/>
                  <a:pt x="1139825" y="47625"/>
                  <a:pt x="1343025" y="85725"/>
                </a:cubicBezTo>
                <a:cubicBezTo>
                  <a:pt x="1546225" y="123825"/>
                  <a:pt x="1895475" y="288925"/>
                  <a:pt x="2133600" y="295275"/>
                </a:cubicBezTo>
                <a:cubicBezTo>
                  <a:pt x="2371725" y="301625"/>
                  <a:pt x="2632075" y="66675"/>
                  <a:pt x="2771775" y="123825"/>
                </a:cubicBezTo>
                <a:cubicBezTo>
                  <a:pt x="2911475" y="180975"/>
                  <a:pt x="3016250" y="461963"/>
                  <a:pt x="2971800" y="638175"/>
                </a:cubicBezTo>
                <a:cubicBezTo>
                  <a:pt x="2927350" y="814387"/>
                  <a:pt x="2652712" y="996950"/>
                  <a:pt x="2505075" y="1181100"/>
                </a:cubicBezTo>
                <a:cubicBezTo>
                  <a:pt x="2357438" y="1365250"/>
                  <a:pt x="2155825" y="1544638"/>
                  <a:pt x="2085975" y="1743075"/>
                </a:cubicBezTo>
                <a:cubicBezTo>
                  <a:pt x="2016125" y="1941512"/>
                  <a:pt x="2085975" y="2371725"/>
                  <a:pt x="2085975" y="2371725"/>
                </a:cubicBezTo>
                <a:lnTo>
                  <a:pt x="2085975" y="2371725"/>
                </a:lnTo>
                <a:lnTo>
                  <a:pt x="2085975" y="2371725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 стрелкой 65"/>
          <p:cNvCxnSpPr>
            <a:stCxn id="64" idx="9"/>
          </p:cNvCxnSpPr>
          <p:nvPr/>
        </p:nvCxnSpPr>
        <p:spPr>
          <a:xfrm>
            <a:off x="7953375" y="6467475"/>
            <a:ext cx="47649" cy="1762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286380" y="4000504"/>
            <a:ext cx="42862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286512" y="3857628"/>
            <a:ext cx="50006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072330" y="3929066"/>
            <a:ext cx="50006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786710" y="4143380"/>
            <a:ext cx="50006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8429652" y="4071942"/>
            <a:ext cx="42862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43636" y="4786322"/>
            <a:ext cx="35719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215206" y="4929198"/>
            <a:ext cx="35719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7786710" y="5000636"/>
            <a:ext cx="35719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643570" y="5500702"/>
            <a:ext cx="35719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215338" y="5500702"/>
            <a:ext cx="28575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858016" y="6000768"/>
            <a:ext cx="35719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5786447" y="4572000"/>
            <a:ext cx="2881304" cy="1928834"/>
          </a:xfrm>
          <a:custGeom>
            <a:avLst/>
            <a:gdLst>
              <a:gd name="connsiteX0" fmla="*/ 2557463 w 2557463"/>
              <a:gd name="connsiteY0" fmla="*/ 0 h 1581150"/>
              <a:gd name="connsiteX1" fmla="*/ 2262188 w 2557463"/>
              <a:gd name="connsiteY1" fmla="*/ 209550 h 1581150"/>
              <a:gd name="connsiteX2" fmla="*/ 1681163 w 2557463"/>
              <a:gd name="connsiteY2" fmla="*/ 314325 h 1581150"/>
              <a:gd name="connsiteX3" fmla="*/ 1271588 w 2557463"/>
              <a:gd name="connsiteY3" fmla="*/ 133350 h 1581150"/>
              <a:gd name="connsiteX4" fmla="*/ 871538 w 2557463"/>
              <a:gd name="connsiteY4" fmla="*/ 257175 h 1581150"/>
              <a:gd name="connsiteX5" fmla="*/ 776288 w 2557463"/>
              <a:gd name="connsiteY5" fmla="*/ 819150 h 1581150"/>
              <a:gd name="connsiteX6" fmla="*/ 509588 w 2557463"/>
              <a:gd name="connsiteY6" fmla="*/ 1076325 h 1581150"/>
              <a:gd name="connsiteX7" fmla="*/ 80963 w 2557463"/>
              <a:gd name="connsiteY7" fmla="*/ 1276350 h 1581150"/>
              <a:gd name="connsiteX8" fmla="*/ 23813 w 2557463"/>
              <a:gd name="connsiteY8" fmla="*/ 1581150 h 1581150"/>
              <a:gd name="connsiteX9" fmla="*/ 23813 w 2557463"/>
              <a:gd name="connsiteY9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7463" h="1581150">
                <a:moveTo>
                  <a:pt x="2557463" y="0"/>
                </a:moveTo>
                <a:cubicBezTo>
                  <a:pt x="2482850" y="78581"/>
                  <a:pt x="2408238" y="157163"/>
                  <a:pt x="2262188" y="209550"/>
                </a:cubicBezTo>
                <a:cubicBezTo>
                  <a:pt x="2116138" y="261937"/>
                  <a:pt x="1846263" y="327025"/>
                  <a:pt x="1681163" y="314325"/>
                </a:cubicBezTo>
                <a:cubicBezTo>
                  <a:pt x="1516063" y="301625"/>
                  <a:pt x="1406525" y="142875"/>
                  <a:pt x="1271588" y="133350"/>
                </a:cubicBezTo>
                <a:cubicBezTo>
                  <a:pt x="1136651" y="123825"/>
                  <a:pt x="954088" y="142875"/>
                  <a:pt x="871538" y="257175"/>
                </a:cubicBezTo>
                <a:cubicBezTo>
                  <a:pt x="788988" y="371475"/>
                  <a:pt x="836613" y="682625"/>
                  <a:pt x="776288" y="819150"/>
                </a:cubicBezTo>
                <a:cubicBezTo>
                  <a:pt x="715963" y="955675"/>
                  <a:pt x="625476" y="1000125"/>
                  <a:pt x="509588" y="1076325"/>
                </a:cubicBezTo>
                <a:cubicBezTo>
                  <a:pt x="393701" y="1152525"/>
                  <a:pt x="161926" y="1192212"/>
                  <a:pt x="80963" y="1276350"/>
                </a:cubicBezTo>
                <a:cubicBezTo>
                  <a:pt x="0" y="1360488"/>
                  <a:pt x="23813" y="1581150"/>
                  <a:pt x="23813" y="1581150"/>
                </a:cubicBezTo>
                <a:lnTo>
                  <a:pt x="23813" y="1581150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>
            <a:stCxn id="78" idx="8"/>
          </p:cNvCxnSpPr>
          <p:nvPr/>
        </p:nvCxnSpPr>
        <p:spPr>
          <a:xfrm>
            <a:off x="5813275" y="6500834"/>
            <a:ext cx="44609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олилиния 80"/>
          <p:cNvSpPr/>
          <p:nvPr/>
        </p:nvSpPr>
        <p:spPr>
          <a:xfrm>
            <a:off x="5057775" y="4486275"/>
            <a:ext cx="4000500" cy="1801813"/>
          </a:xfrm>
          <a:custGeom>
            <a:avLst/>
            <a:gdLst>
              <a:gd name="connsiteX0" fmla="*/ 3886200 w 4000500"/>
              <a:gd name="connsiteY0" fmla="*/ 0 h 1801813"/>
              <a:gd name="connsiteX1" fmla="*/ 3971925 w 4000500"/>
              <a:gd name="connsiteY1" fmla="*/ 552450 h 1801813"/>
              <a:gd name="connsiteX2" fmla="*/ 3714750 w 4000500"/>
              <a:gd name="connsiteY2" fmla="*/ 1066800 h 1801813"/>
              <a:gd name="connsiteX3" fmla="*/ 3667125 w 4000500"/>
              <a:gd name="connsiteY3" fmla="*/ 1704975 h 1801813"/>
              <a:gd name="connsiteX4" fmla="*/ 2562225 w 4000500"/>
              <a:gd name="connsiteY4" fmla="*/ 1647825 h 1801813"/>
              <a:gd name="connsiteX5" fmla="*/ 1257300 w 4000500"/>
              <a:gd name="connsiteY5" fmla="*/ 952500 h 1801813"/>
              <a:gd name="connsiteX6" fmla="*/ 533400 w 4000500"/>
              <a:gd name="connsiteY6" fmla="*/ 800100 h 1801813"/>
              <a:gd name="connsiteX7" fmla="*/ 0 w 4000500"/>
              <a:gd name="connsiteY7" fmla="*/ 514350 h 1801813"/>
              <a:gd name="connsiteX8" fmla="*/ 0 w 4000500"/>
              <a:gd name="connsiteY8" fmla="*/ 514350 h 1801813"/>
              <a:gd name="connsiteX9" fmla="*/ 0 w 4000500"/>
              <a:gd name="connsiteY9" fmla="*/ 514350 h 18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0500" h="1801813">
                <a:moveTo>
                  <a:pt x="3886200" y="0"/>
                </a:moveTo>
                <a:cubicBezTo>
                  <a:pt x="3943350" y="187325"/>
                  <a:pt x="4000500" y="374650"/>
                  <a:pt x="3971925" y="552450"/>
                </a:cubicBezTo>
                <a:cubicBezTo>
                  <a:pt x="3943350" y="730250"/>
                  <a:pt x="3765550" y="874713"/>
                  <a:pt x="3714750" y="1066800"/>
                </a:cubicBezTo>
                <a:cubicBezTo>
                  <a:pt x="3663950" y="1258888"/>
                  <a:pt x="3859213" y="1608138"/>
                  <a:pt x="3667125" y="1704975"/>
                </a:cubicBezTo>
                <a:cubicBezTo>
                  <a:pt x="3475038" y="1801813"/>
                  <a:pt x="2963862" y="1773237"/>
                  <a:pt x="2562225" y="1647825"/>
                </a:cubicBezTo>
                <a:cubicBezTo>
                  <a:pt x="2160588" y="1522413"/>
                  <a:pt x="1595437" y="1093787"/>
                  <a:pt x="1257300" y="952500"/>
                </a:cubicBezTo>
                <a:cubicBezTo>
                  <a:pt x="919163" y="811213"/>
                  <a:pt x="742950" y="873125"/>
                  <a:pt x="533400" y="800100"/>
                </a:cubicBezTo>
                <a:cubicBezTo>
                  <a:pt x="323850" y="727075"/>
                  <a:pt x="0" y="514350"/>
                  <a:pt x="0" y="514350"/>
                </a:cubicBezTo>
                <a:lnTo>
                  <a:pt x="0" y="514350"/>
                </a:lnTo>
                <a:lnTo>
                  <a:pt x="0" y="514350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 стрелкой 82"/>
          <p:cNvCxnSpPr>
            <a:stCxn id="81" idx="7"/>
          </p:cNvCxnSpPr>
          <p:nvPr/>
        </p:nvCxnSpPr>
        <p:spPr>
          <a:xfrm flipH="1" flipV="1">
            <a:off x="4929190" y="4857760"/>
            <a:ext cx="128585" cy="1428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357166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643050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ИДЕАЛ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86050" y="1857364"/>
            <a:ext cx="71438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user\AppData\Local\Microsoft\Windows\Temporary Internet Files\Content.IE5\LG23TML5\studente-modello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14422"/>
            <a:ext cx="1433810" cy="18451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1643050"/>
            <a:ext cx="2487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находит знания </a:t>
            </a:r>
            <a:r>
              <a:rPr lang="ru-RU" sz="3200" b="1" dirty="0" smtClean="0"/>
              <a:t>сам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286124"/>
            <a:ext cx="223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Значит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72074"/>
            <a:ext cx="1414923" cy="1210569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2357422" y="5572140"/>
            <a:ext cx="407196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57356" y="4214818"/>
            <a:ext cx="571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Знание должно быть подготовлено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5072074"/>
            <a:ext cx="29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Направляет ученика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15140" y="5000636"/>
            <a:ext cx="1720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Знание      А</a:t>
            </a:r>
          </a:p>
          <a:p>
            <a:r>
              <a:rPr lang="ru-RU" sz="2400" dirty="0" smtClean="0"/>
              <a:t>Знание      В</a:t>
            </a:r>
          </a:p>
          <a:p>
            <a:r>
              <a:rPr lang="ru-RU" sz="2400" dirty="0" smtClean="0"/>
              <a:t>Знание      С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9457" name="Picture 1" descr="C:\Users\user\AppData\Local\Microsoft\Windows\Temporary Internet Files\Content.IE5\LG23TML5\studente-modello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14752"/>
            <a:ext cx="1338264" cy="1722148"/>
          </a:xfrm>
          <a:prstGeom prst="rect">
            <a:avLst/>
          </a:prstGeom>
          <a:noFill/>
        </p:spPr>
      </p:pic>
      <p:pic>
        <p:nvPicPr>
          <p:cNvPr id="19458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785794"/>
            <a:ext cx="1785950" cy="15280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2428868"/>
            <a:ext cx="19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«Проект учителя»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5715016"/>
            <a:ext cx="196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«Проект ученика»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1571612"/>
            <a:ext cx="13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157161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Формирование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000240"/>
            <a:ext cx="262777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Умения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Навыки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Компетенции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143116"/>
            <a:ext cx="262777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Умения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Навыки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Компетенции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714884"/>
            <a:ext cx="16850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Задание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4929198"/>
            <a:ext cx="18860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2643174" y="1928802"/>
            <a:ext cx="85725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572132" y="1928802"/>
            <a:ext cx="85725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643042" y="4143380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857488" y="507207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357818" y="500063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7072330" y="4286256"/>
            <a:ext cx="285752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071802" y="4000504"/>
            <a:ext cx="785818" cy="50006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5214942" y="4071942"/>
            <a:ext cx="785818" cy="57150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71480"/>
            <a:ext cx="5209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Практика применения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19759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уроке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285860"/>
            <a:ext cx="123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Групповые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1928802"/>
            <a:ext cx="190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Индивидуальные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500562" y="1285860"/>
            <a:ext cx="357190" cy="11430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72066" y="1285860"/>
            <a:ext cx="34308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Технологии: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Блочно – модульного обучения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Смешанного обучения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Проектная деятельность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929190" y="3071810"/>
            <a:ext cx="10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29256" y="2571744"/>
            <a:ext cx="85725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29256" y="3143248"/>
            <a:ext cx="85725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29256" y="3571876"/>
            <a:ext cx="85725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57950" y="2428868"/>
            <a:ext cx="1791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Мини-проекты</a:t>
            </a:r>
          </a:p>
          <a:p>
            <a:r>
              <a:rPr lang="ru-RU" sz="1400" dirty="0" smtClean="0"/>
              <a:t>Урок или часть урока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57950" y="3000372"/>
            <a:ext cx="268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Краткосрочные </a:t>
            </a:r>
            <a:r>
              <a:rPr lang="ru-RU" sz="1400" dirty="0" smtClean="0"/>
              <a:t>4  - 6 уроков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29388" y="335756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Долгосрочные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3714752"/>
            <a:ext cx="8335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Разработано несколько модулей и успешно внедрены в образовательный процесс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Пейзаж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Натюрморт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Портрет</a:t>
            </a:r>
            <a:endParaRPr lang="ru-RU" dirty="0"/>
          </a:p>
        </p:txBody>
      </p:sp>
      <p:pic>
        <p:nvPicPr>
          <p:cNvPr id="26626" name="Picture 2" descr="https://img1.goodfon.ru/original/2400x1515/c/e0/natyurmort-vinograd-gran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14818"/>
            <a:ext cx="2501661" cy="1579174"/>
          </a:xfrm>
          <a:prstGeom prst="rect">
            <a:avLst/>
          </a:prstGeom>
          <a:noFill/>
        </p:spPr>
      </p:pic>
      <p:pic>
        <p:nvPicPr>
          <p:cNvPr id="25" name="Picture 4" descr="https://i.photographers.ua/thumbnails/pictures/24832/800x81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636"/>
            <a:ext cx="2357454" cy="15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s://avatars.mds.yandex.net/get-pdb/964669/c732b766-d626-4dd2-892e-0f7667000267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7" y="4267748"/>
            <a:ext cx="1643074" cy="220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14290"/>
            <a:ext cx="5209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Практика применения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4" descr="https://i.photographers.ua/thumbnails/pictures/24832/800x81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2571768" cy="171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4071942"/>
            <a:ext cx="300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Проблема: «Рисуем пейзаж»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500430" y="2928934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00430" y="3643314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500430" y="4857760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500430" y="5500702"/>
            <a:ext cx="135732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00430" y="2285992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428992" y="1428736"/>
            <a:ext cx="150019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1071547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Выразительные           возможности линейного рисунка.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928670"/>
            <a:ext cx="2534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Знание 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357694"/>
            <a:ext cx="2534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Знание 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5000636"/>
            <a:ext cx="2534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Знание 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1714488"/>
            <a:ext cx="2534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Знание В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2428868"/>
            <a:ext cx="2534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Знание С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3143248"/>
            <a:ext cx="2534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Знание 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5643578"/>
            <a:ext cx="2534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Знание 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500430" y="6143644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857232"/>
            <a:ext cx="1428760" cy="10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4929190" y="1928802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Выразительные возможности тонового рисунка.</a:t>
            </a:r>
          </a:p>
        </p:txBody>
      </p:sp>
      <p:pic>
        <p:nvPicPr>
          <p:cNvPr id="23" name="Picture 12" descr="https://pics.meshok.net/pics/601493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214554"/>
            <a:ext cx="1643074" cy="113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000628" y="2714620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Перспектива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3214686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  <a:cs typeface="+mn-cs"/>
              </a:rPr>
              <a:t>Художественно-образное восприятие формы</a:t>
            </a:r>
          </a:p>
          <a:p>
            <a:r>
              <a:rPr lang="ru-RU" sz="1600" dirty="0" smtClean="0">
                <a:latin typeface="+mn-lt"/>
                <a:cs typeface="+mn-cs"/>
              </a:rPr>
              <a:t> предметов.</a:t>
            </a:r>
            <a:endParaRPr lang="ru-RU" sz="1600" dirty="0"/>
          </a:p>
        </p:txBody>
      </p:sp>
      <p:pic>
        <p:nvPicPr>
          <p:cNvPr id="26" name="Picture 10" descr="https://avatars.mds.yandex.net/get-zen_doc/60743/pub_5bb2ff97f4620d00a9a05a15_5bbaec55e27ae900aab18a01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500438"/>
            <a:ext cx="1558947" cy="111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5072066" y="4500570"/>
            <a:ext cx="1488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Цветоведение</a:t>
            </a:r>
            <a:r>
              <a:rPr lang="ru-RU" sz="1600" dirty="0"/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5143512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Живописные </a:t>
            </a:r>
            <a:r>
              <a:rPr lang="ru-RU" sz="1600" dirty="0" smtClean="0"/>
              <a:t>материалы </a:t>
            </a:r>
            <a:r>
              <a:rPr lang="ru-RU" sz="1600" dirty="0"/>
              <a:t>и техники.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5929330"/>
            <a:ext cx="268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Образы природы в пейзаже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" name="Picture 6" descr="https://e.sfu-kras.ru/pluginfile.php/1015534/course/overviewfiles/%D1%86%D0%B2%D0%B5%D1%82%D0%BE%D0%B2%D0%B5%D0%B4%D0%B5%D0%BD%D0%B8%D0%B5-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4714884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4" descr="https://podlinnik.org/img/news/n10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5857892"/>
            <a:ext cx="10842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500166" y="928670"/>
            <a:ext cx="1807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этап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0916" y="285728"/>
            <a:ext cx="3449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Следующий шаг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857232"/>
            <a:ext cx="464454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Определена проблема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Дано представление (образ)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Ученик обладает знаниями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214554"/>
            <a:ext cx="2175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этап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786050" y="2428868"/>
            <a:ext cx="107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2285992"/>
            <a:ext cx="32496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Планирование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2857496"/>
            <a:ext cx="4827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Ученик самостоятельно выстраивает свой план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143248"/>
            <a:ext cx="2215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этап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786050" y="3429000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3786190"/>
            <a:ext cx="5143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Учитель направляет и подводит к тому, что ученик</a:t>
            </a:r>
          </a:p>
          <a:p>
            <a:r>
              <a:rPr lang="ru-RU" dirty="0" smtClean="0"/>
              <a:t>           сам начинает применять приобретенные </a:t>
            </a:r>
          </a:p>
          <a:p>
            <a:r>
              <a:rPr lang="ru-RU" dirty="0" smtClean="0"/>
              <a:t>                            знания, умения и навыки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3214686"/>
            <a:ext cx="2820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572008"/>
            <a:ext cx="2031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этап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714612" y="5000636"/>
            <a:ext cx="128588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5500702"/>
            <a:ext cx="2094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" name="Рисунок 1" descr="D:\уроки ИЗО\совместный урок\фильм родное подмосковье\фото\DSC00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714884"/>
            <a:ext cx="2678778" cy="178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s://i.photographers.ua/thumbnails/pictures/24832/800x81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929198"/>
            <a:ext cx="2571768" cy="171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71480"/>
            <a:ext cx="5209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Практика применения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357298"/>
            <a:ext cx="5376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Внеурочная деятельность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86058"/>
            <a:ext cx="4316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Творческая мастерская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3672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Театральная студия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357562"/>
            <a:ext cx="57862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Проектно – исследовательская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мастерская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643438" y="3714752"/>
            <a:ext cx="2857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88126" y="2285992"/>
            <a:ext cx="29558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Индивидуальные</a:t>
            </a:r>
          </a:p>
          <a:p>
            <a:r>
              <a:rPr lang="ru-RU" dirty="0" smtClean="0"/>
              <a:t>Творческие проекты</a:t>
            </a:r>
          </a:p>
          <a:p>
            <a:endParaRPr lang="ru-RU" dirty="0"/>
          </a:p>
          <a:p>
            <a:r>
              <a:rPr lang="ru-RU" dirty="0" smtClean="0"/>
              <a:t>Индивидуальные </a:t>
            </a:r>
          </a:p>
          <a:p>
            <a:r>
              <a:rPr lang="ru-RU" dirty="0" smtClean="0"/>
              <a:t>исследовательские проекты</a:t>
            </a:r>
          </a:p>
          <a:p>
            <a:endParaRPr lang="ru-RU" dirty="0"/>
          </a:p>
          <a:p>
            <a:r>
              <a:rPr lang="ru-RU" dirty="0" smtClean="0"/>
              <a:t>Междисциплинарные </a:t>
            </a:r>
          </a:p>
          <a:p>
            <a:r>
              <a:rPr lang="ru-RU" dirty="0" smtClean="0"/>
              <a:t>групповые проекты</a:t>
            </a:r>
          </a:p>
          <a:p>
            <a:r>
              <a:rPr lang="ru-RU" dirty="0" smtClean="0"/>
              <a:t>(интегрированные </a:t>
            </a:r>
          </a:p>
          <a:p>
            <a:r>
              <a:rPr lang="ru-RU" dirty="0" smtClean="0"/>
              <a:t>мероприятия и спектакли)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hinhnen.com/wp-content/uploads/2018/04/background-powerpoint-chuyen-nghi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2359" y="142852"/>
            <a:ext cx="44307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Применение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инновационных технологий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сотрудничество с ВШЭ дает стойкие 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оложительные результаты: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Участие и организация выставок школьных работ в течение года.</a:t>
            </a:r>
          </a:p>
          <a:p>
            <a:pPr algn="just"/>
            <a:r>
              <a:rPr lang="ru-RU" dirty="0" smtClean="0"/>
              <a:t>2. Победители и призеры муниципального конкурса «Эра фантастики».</a:t>
            </a:r>
          </a:p>
          <a:p>
            <a:pPr algn="just"/>
            <a:r>
              <a:rPr lang="ru-RU" dirty="0" smtClean="0"/>
              <a:t>3. Победители и призеры муниципального конкурса «</a:t>
            </a:r>
            <a:r>
              <a:rPr lang="ru-RU" dirty="0" err="1" smtClean="0"/>
              <a:t>Вифлиемская</a:t>
            </a:r>
            <a:r>
              <a:rPr lang="ru-RU" dirty="0" smtClean="0"/>
              <a:t> звезда».</a:t>
            </a:r>
          </a:p>
          <a:p>
            <a:pPr algn="just"/>
            <a:r>
              <a:rPr lang="ru-RU" dirty="0" smtClean="0"/>
              <a:t>4. Победители конкурса, посвященного творчеству Н.М. Карамзина</a:t>
            </a:r>
          </a:p>
          <a:p>
            <a:pPr algn="just"/>
            <a:r>
              <a:rPr lang="ru-RU" dirty="0" smtClean="0"/>
              <a:t>5. Победители и призеры конкурсов, предлагаемых в рамках «Юные таланты Московия».</a:t>
            </a:r>
          </a:p>
          <a:p>
            <a:pPr algn="just"/>
            <a:r>
              <a:rPr lang="ru-RU" dirty="0" smtClean="0"/>
              <a:t>6. Лауреаты конкурса «Этих дней не смолкнет слава…».</a:t>
            </a:r>
          </a:p>
          <a:p>
            <a:pPr algn="just"/>
            <a:r>
              <a:rPr lang="ru-RU" dirty="0" smtClean="0"/>
              <a:t>7. Участники конкурса «Дизайн вчера, сегодня, завтра».</a:t>
            </a:r>
          </a:p>
          <a:p>
            <a:pPr algn="just"/>
            <a:r>
              <a:rPr lang="ru-RU" dirty="0" smtClean="0"/>
              <a:t>8. Победители и призеры конкурса «Сергий Радонежский и духовно-нравственное возрождение России».</a:t>
            </a:r>
          </a:p>
          <a:p>
            <a:pPr algn="just"/>
            <a:r>
              <a:rPr lang="ru-RU" dirty="0" smtClean="0"/>
              <a:t>9. Победители конкурса «Юный пожарный».</a:t>
            </a:r>
          </a:p>
          <a:p>
            <a:pPr algn="just"/>
            <a:r>
              <a:rPr lang="ru-RU" dirty="0" smtClean="0"/>
              <a:t>10. Победители и призеры открытого экологического форума «Зеленая планета – 2016».</a:t>
            </a:r>
          </a:p>
          <a:p>
            <a:pPr algn="just"/>
            <a:r>
              <a:rPr lang="ru-RU" dirty="0" smtClean="0"/>
              <a:t>11. Участники всероссийского конкурса «Краски России».</a:t>
            </a:r>
          </a:p>
          <a:p>
            <a:pPr algn="just"/>
            <a:r>
              <a:rPr lang="ru-RU" dirty="0" smtClean="0"/>
              <a:t>12. Победители всероссийского конкурса «Краски осени». </a:t>
            </a:r>
          </a:p>
          <a:p>
            <a:pPr algn="just"/>
            <a:r>
              <a:rPr lang="ru-RU" dirty="0" smtClean="0"/>
              <a:t>13. Призеры и победители конкурса «Права человека глазами ребенка».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671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Проектная деятельность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2019-08-23T16:02:55Z</dcterms:created>
  <dcterms:modified xsi:type="dcterms:W3CDTF">2019-10-26T11:51:15Z</dcterms:modified>
</cp:coreProperties>
</file>