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3" r:id="rId10"/>
    <p:sldId id="283" r:id="rId11"/>
    <p:sldId id="274" r:id="rId12"/>
    <p:sldId id="285" r:id="rId13"/>
    <p:sldId id="275" r:id="rId14"/>
    <p:sldId id="292" r:id="rId15"/>
    <p:sldId id="29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DD9219"/>
    <a:srgbClr val="6DFF6D"/>
    <a:srgbClr val="FF0000"/>
    <a:srgbClr val="003A00"/>
    <a:srgbClr val="E69A1E"/>
    <a:srgbClr val="99FF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422" autoAdjust="0"/>
  </p:normalViewPr>
  <p:slideViewPr>
    <p:cSldViewPr>
      <p:cViewPr varScale="1">
        <p:scale>
          <a:sx n="100" d="100"/>
          <a:sy n="100" d="100"/>
        </p:scale>
        <p:origin x="-2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158C2-3668-490B-B86A-105E61B51E1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C78834-567E-4332-822F-D252366B79DE}" type="pres">
      <dgm:prSet presAssocID="{0EC158C2-3668-490B-B86A-105E61B51E1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7D60B-D5A5-4E34-8D58-C183EB7522E8}" type="presOf" srcId="{0EC158C2-3668-490B-B86A-105E61B51E1C}" destId="{85C78834-567E-4332-822F-D252366B79DE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D3CCF-E169-4677-B957-98372ACAB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78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60773-349C-4A78-A8CB-704C1FA10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992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EE93-702D-4980-8C35-5817477B4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45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0D2BB-C5E7-42E5-A47E-192E8E274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89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B5E7-4260-41E4-A229-FF6E5D9CD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54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CECFC-65F9-41CC-BCEE-4A946949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555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BC431-369C-4918-98C5-E02A1910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21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451E8-7C06-49B7-839B-41A4A696F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32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7F59-D71A-40F6-9637-BBEA04394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03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EB2BD-59C0-4831-8E3B-79BAB37FC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92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3DE4-197C-4B59-A771-ABDC268F1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82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49004A-D2E8-4315-BDE3-C1DA75746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32025" y="153988"/>
            <a:ext cx="6911975" cy="6546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СДВГ</a:t>
            </a:r>
          </a:p>
        </p:txBody>
      </p:sp>
      <p:pic>
        <p:nvPicPr>
          <p:cNvPr id="3" name="Рисунок 2" descr="http://img-fotki.yandex.ru/get/3001/316053713.bd/0_f6335_a2969fc4_ori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6426201" cy="357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28860" y="4714884"/>
            <a:ext cx="6552853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АКТИВНЫЕ ФОРМЫ РАБОТЫ С РОДИТЕЛЯМИ ДЕТЕЙ С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СИНДРОМОМ ДЕФИЦИТА ВНИМАНИЯ И ГИПЕРАКТИВНОСТЬЮ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3042" y="214290"/>
            <a:ext cx="6215106" cy="723882"/>
          </a:xfrm>
          <a:prstGeom prst="roundRect">
            <a:avLst/>
          </a:prstGeom>
          <a:solidFill>
            <a:srgbClr val="6DFF6D"/>
          </a:solidFill>
          <a:ln/>
          <a:effectLst>
            <a:outerShdw blurRad="127000" dist="635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 dirty="0" smtClean="0"/>
              <a:t>IX Всероссийская научно-практическая конференция «Образование XXI века: тенденции и взгляд в будущее» 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1785926"/>
            <a:ext cx="25453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Мордовина Елена Ивановна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algn="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педагог-психолог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высшей квалификационной категории муниципального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 общеобразовательного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учреждения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«Средняя школа № 110 Кировского района Волгограда»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107504" y="188640"/>
            <a:ext cx="2592288" cy="1224136"/>
          </a:xfrm>
          <a:prstGeom prst="flowChartManualOperation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Bookman Old Style" pitchFamily="18" charset="0"/>
              </a:rPr>
              <a:t>Методы коррекции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539552" y="1196752"/>
            <a:ext cx="1728192" cy="101724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Bookman Old Style" pitchFamily="18" charset="0"/>
              </a:rPr>
              <a:t>СДВГ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6600" y="133350"/>
            <a:ext cx="4248150" cy="904875"/>
          </a:xfrm>
          <a:prstGeom prst="roundRect">
            <a:avLst/>
          </a:prstGeom>
          <a:ln/>
          <a:effectLst>
            <a:outerShdw blurRad="127000" dist="635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Гиперактивный ребёнок</a:t>
            </a:r>
            <a:endParaRPr lang="ru-RU" altLang="ru-RU" sz="24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103" y="2289853"/>
            <a:ext cx="8798296" cy="4320480"/>
          </a:xfrm>
          <a:prstGeom prst="roundRect">
            <a:avLst/>
          </a:prstGeom>
          <a:solidFill>
            <a:srgbClr val="CCFF99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sz="1600" b="1" i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>
              <a:defRPr/>
            </a:pPr>
            <a:endParaRPr lang="ru-RU" sz="1600" b="1" i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</a:p>
          <a:p>
            <a:pPr eaLnBrk="1" hangingPunct="1">
              <a:defRPr/>
            </a:pPr>
            <a:endParaRPr lang="ru-RU" sz="1600" dirty="0" smtClean="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defRPr/>
            </a:pPr>
            <a:endParaRPr lang="ru-RU" sz="1600" dirty="0" smtClean="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sz="1600" b="1" dirty="0" smtClean="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defRPr/>
            </a:pPr>
            <a:endParaRPr lang="ru-RU" sz="1600" b="1" dirty="0" smtClean="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sz="1600" b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>
              <a:defRPr/>
            </a:pPr>
            <a:endParaRPr lang="ru-RU" sz="1600" b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defRPr/>
            </a:pPr>
            <a:endParaRPr lang="ru-RU" sz="1600" b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888" y="2476500"/>
            <a:ext cx="3735387" cy="431800"/>
          </a:xfrm>
          <a:prstGeom prst="rect">
            <a:avLst/>
          </a:prstGeom>
          <a:solidFill>
            <a:srgbClr val="CCFF99"/>
          </a:solidFill>
          <a:ln>
            <a:solidFill>
              <a:srgbClr val="AEFF5D"/>
            </a:solidFill>
          </a:ln>
          <a:effectLst>
            <a:outerShdw blurRad="1270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3300"/>
                </a:solidFill>
                <a:latin typeface="Bookman Old Style" pitchFamily="18" charset="0"/>
                <a:ea typeface="Cambria Math" pitchFamily="18" charset="0"/>
                <a:cs typeface="Cambria Math" pitchFamily="18" charset="0"/>
              </a:rPr>
              <a:t>Направления работы</a:t>
            </a:r>
            <a:endParaRPr lang="ru-RU" altLang="ru-RU" sz="1600" b="1" dirty="0">
              <a:solidFill>
                <a:srgbClr val="003300"/>
              </a:solidFill>
              <a:latin typeface="Bookman Old Style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8575" y="1122363"/>
            <a:ext cx="6481763" cy="1079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127000" dist="635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Признаки, которые носят вторичный характер: тревожность, непослушание, реакции оппозиции, а также агрессивность </a:t>
            </a:r>
            <a:endParaRPr lang="ru-RU" altLang="ru-RU" i="1" dirty="0">
              <a:solidFill>
                <a:srgbClr val="FF0000"/>
              </a:solidFill>
              <a:latin typeface="Calibri" pitchFamily="34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76238" y="3009900"/>
            <a:ext cx="6337300" cy="427038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 sz="1600" i="1" dirty="0" smtClean="0">
                <a:solidFill>
                  <a:srgbClr val="311E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Психолого-педагогическая диагностика;</a:t>
            </a:r>
            <a:endParaRPr lang="ru-RU" altLang="ru-RU" sz="1600" i="1" dirty="0">
              <a:solidFill>
                <a:srgbClr val="311E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76238" y="3517900"/>
            <a:ext cx="8382000" cy="576263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 sz="1600" i="1" dirty="0" smtClean="0">
                <a:solidFill>
                  <a:srgbClr val="311E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Коррекционно-развивающие занятия;</a:t>
            </a:r>
            <a:endParaRPr lang="ru-RU" altLang="ru-RU" sz="1600" i="1" dirty="0">
              <a:solidFill>
                <a:srgbClr val="311E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79413" y="4149725"/>
            <a:ext cx="8380412" cy="457200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 sz="1600" i="1" dirty="0" smtClean="0">
                <a:solidFill>
                  <a:srgbClr val="311E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Консультативная помощь родителям;</a:t>
            </a:r>
            <a:endParaRPr lang="ru-RU" altLang="ru-RU" sz="1600" i="1" dirty="0">
              <a:solidFill>
                <a:srgbClr val="311E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74650" y="4724400"/>
            <a:ext cx="8293100" cy="576263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 sz="1600" i="1" dirty="0" smtClean="0">
                <a:solidFill>
                  <a:srgbClr val="311E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Обучающие семинары для педагогов;</a:t>
            </a:r>
            <a:endParaRPr lang="ru-RU" altLang="ru-RU" sz="1600" i="1" dirty="0">
              <a:solidFill>
                <a:srgbClr val="311E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52425" y="5380038"/>
            <a:ext cx="6956425" cy="1192234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rgbClr val="002060"/>
                </a:solidFill>
              </a:rPr>
              <a:t>Важнейшим условием, обеспечивающим эффективность развития гиперактивных детей, является организация планомерной систематической работы образовательного учреждения с родителями</a:t>
            </a:r>
            <a:endParaRPr lang="ru-RU" altLang="ru-RU" sz="1600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29716" name="Picture 4" descr="http://www.dream-wallpaper.com/free-wallpaper/art-wallpaper/3d-character-1-wallpaper/1920x1200/free-wallpaper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71" r="11525"/>
          <a:stretch>
            <a:fillRect/>
          </a:stretch>
        </p:blipFill>
        <p:spPr bwMode="auto">
          <a:xfrm>
            <a:off x="7073900" y="1852613"/>
            <a:ext cx="1931988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http://novobaby.kz/upload/iblock/5f1/90da51d63d0a01ad925b87a36ec9af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5156200"/>
            <a:ext cx="1598613" cy="1598613"/>
          </a:xfrm>
          <a:prstGeom prst="rect">
            <a:avLst/>
          </a:prstGeom>
          <a:ln w="19050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107504" y="188640"/>
            <a:ext cx="2592288" cy="1224136"/>
          </a:xfrm>
          <a:prstGeom prst="flowChartManualOperation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Bookman Old Style" pitchFamily="18" charset="0"/>
              </a:rPr>
              <a:t>Методы коррекции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539552" y="1196752"/>
            <a:ext cx="1728192" cy="101724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Bookman Old Style" pitchFamily="18" charset="0"/>
              </a:rPr>
              <a:t>СДВГ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86050" y="133350"/>
            <a:ext cx="6143668" cy="1866890"/>
          </a:xfrm>
          <a:prstGeom prst="roundRect">
            <a:avLst/>
          </a:prstGeom>
          <a:ln/>
          <a:effectLst>
            <a:outerShdw blurRad="127000" dist="635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FFFFFF"/>
                </a:solidFill>
              </a:rPr>
              <a:t>Цель работы: </a:t>
            </a:r>
            <a:r>
              <a:rPr lang="ru-RU" sz="2400" dirty="0" smtClean="0"/>
              <a:t>помочь родителям в выборе и осуществлении эффективных стратегий воспитания ребенка с синдромом дефицита внимания и гиперактивности.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348880"/>
            <a:ext cx="8798296" cy="4320480"/>
          </a:xfrm>
          <a:prstGeom prst="roundRect">
            <a:avLst/>
          </a:prstGeom>
          <a:solidFill>
            <a:srgbClr val="CCFF99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sz="1600" b="1" i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>
              <a:defRPr/>
            </a:pPr>
            <a:endParaRPr lang="ru-RU" sz="1600" b="1" i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</a:p>
          <a:p>
            <a:pPr eaLnBrk="1" hangingPunct="1">
              <a:defRPr/>
            </a:pPr>
            <a:endParaRPr lang="ru-RU" sz="1600" dirty="0" smtClean="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defRPr/>
            </a:pPr>
            <a:endParaRPr lang="ru-RU" sz="1600" dirty="0" smtClean="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sz="1600" b="1" dirty="0" smtClean="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defRPr/>
            </a:pPr>
            <a:endParaRPr lang="ru-RU" sz="1600" b="1" dirty="0" smtClean="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sz="1600" b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>
              <a:defRPr/>
            </a:pPr>
            <a:endParaRPr lang="ru-RU" sz="1600" b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defRPr/>
            </a:pPr>
            <a:endParaRPr lang="ru-RU" sz="1600" b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888" y="2492375"/>
            <a:ext cx="4564062" cy="649288"/>
          </a:xfrm>
          <a:prstGeom prst="rect">
            <a:avLst/>
          </a:prstGeom>
          <a:solidFill>
            <a:srgbClr val="CCFF99"/>
          </a:solidFill>
          <a:ln>
            <a:solidFill>
              <a:srgbClr val="AEFF5D"/>
            </a:solidFill>
          </a:ln>
          <a:effectLst>
            <a:outerShdw blurRad="1270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Задачи</a:t>
            </a:r>
            <a:endParaRPr lang="ru-RU" altLang="ru-RU" sz="3600" b="1" dirty="0">
              <a:solidFill>
                <a:srgbClr val="003300"/>
              </a:solidFill>
              <a:latin typeface="Bookman Old Style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68313" y="3284538"/>
            <a:ext cx="8280400" cy="720725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</a:rPr>
              <a:t>знакомство родителей с результатами диагностики признаков гиперактивности у детей</a:t>
            </a:r>
            <a:endParaRPr lang="ru-RU" altLang="ru-RU" sz="1600" dirty="0">
              <a:solidFill>
                <a:srgbClr val="7030A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55650" y="5789613"/>
            <a:ext cx="5832475" cy="720725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</a:rPr>
              <a:t>обучение родителей продуктивным способам взаимодействия с гиперактивным детьми в процессе игровой деятельности</a:t>
            </a:r>
            <a:endParaRPr lang="ru-RU" altLang="ru-RU" sz="1600" i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28625" y="4872038"/>
            <a:ext cx="6591300" cy="720725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</a:rPr>
              <a:t>отработка с родителями приемов развития активного внимания и контроля над импульсивностью детей</a:t>
            </a:r>
            <a:endParaRPr lang="ru-RU" altLang="ru-RU" sz="1600" dirty="0">
              <a:solidFill>
                <a:srgbClr val="7030A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547813" y="4121150"/>
            <a:ext cx="7321550" cy="585788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030A0"/>
                </a:solidFill>
              </a:rPr>
              <a:t>информирование родителей о проблемах воспитания гиперактивных детей и способах, путях их решения</a:t>
            </a:r>
            <a:endParaRPr lang="ru-RU" altLang="ru-RU" sz="1600" i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21522" name="Picture 6" descr="http://sch929.mskobr.ru/images/whoweare%282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9338" y="1628775"/>
            <a:ext cx="25923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ttp://img.wikinut.com/img/bsttqu0po2ejqasx/jpeg/0/Readin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4063" y="4765675"/>
            <a:ext cx="1935162" cy="1935163"/>
          </a:xfrm>
          <a:prstGeom prst="rect">
            <a:avLst/>
          </a:prstGeom>
          <a:ln w="285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2721" y="116632"/>
            <a:ext cx="8850641" cy="3096344"/>
          </a:xfrm>
          <a:prstGeom prst="roundRect">
            <a:avLst/>
          </a:prstGeom>
          <a:solidFill>
            <a:srgbClr val="FF99FF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ü"/>
              <a:defRPr/>
            </a:pPr>
            <a:endParaRPr lang="ru-RU" sz="1600" i="1" dirty="0">
              <a:solidFill>
                <a:srgbClr val="3C1957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125" y="333375"/>
            <a:ext cx="5616575" cy="557213"/>
          </a:xfrm>
          <a:prstGeom prst="rect">
            <a:avLst/>
          </a:prstGeom>
          <a:solidFill>
            <a:srgbClr val="FF99FF"/>
          </a:solidFill>
          <a:ln>
            <a:solidFill>
              <a:srgbClr val="FF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640064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Работа с родителями в рамках психологической гостиной</a:t>
            </a:r>
            <a:endParaRPr lang="ru-RU" altLang="ru-RU" b="1" dirty="0">
              <a:solidFill>
                <a:srgbClr val="640064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850" y="1063625"/>
            <a:ext cx="4176713" cy="565150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 sz="1600" dirty="0" smtClean="0">
                <a:solidFill>
                  <a:srgbClr val="311E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Занятия проводятся один раз в две недели;</a:t>
            </a:r>
            <a:endParaRPr lang="ru-RU" altLang="ru-RU" sz="1600" dirty="0">
              <a:solidFill>
                <a:srgbClr val="311E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933575" y="1773238"/>
            <a:ext cx="6738938" cy="576262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Работа с родителями гиперактивных детей строится разнообразно</a:t>
            </a:r>
            <a:r>
              <a:rPr lang="ru-RU" altLang="ru-RU" sz="1600" dirty="0" smtClean="0">
                <a:solidFill>
                  <a:srgbClr val="311E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;</a:t>
            </a:r>
            <a:endParaRPr lang="ru-RU" altLang="ru-RU" sz="1600" dirty="0">
              <a:solidFill>
                <a:srgbClr val="311E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330450" y="2546350"/>
            <a:ext cx="5908675" cy="504825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 sz="1600" dirty="0" smtClean="0">
                <a:solidFill>
                  <a:srgbClr val="311E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Важно, отработка навыков взаимодействия.</a:t>
            </a:r>
            <a:endParaRPr lang="ru-RU" altLang="ru-RU" sz="1600" dirty="0">
              <a:solidFill>
                <a:srgbClr val="311E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3356992"/>
            <a:ext cx="8928992" cy="3384376"/>
          </a:xfrm>
          <a:prstGeom prst="roundRect">
            <a:avLst/>
          </a:prstGeom>
          <a:solidFill>
            <a:srgbClr val="99CCFF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>
              <a:solidFill>
                <a:srgbClr val="000F2E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3500438"/>
            <a:ext cx="7056438" cy="606425"/>
          </a:xfrm>
          <a:prstGeom prst="rect">
            <a:avLst/>
          </a:prstGeom>
          <a:solidFill>
            <a:srgbClr val="99CCFF"/>
          </a:solidFill>
          <a:ln>
            <a:solidFill>
              <a:srgbClr val="47A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2060"/>
                </a:solidFill>
                <a:latin typeface="Bookman Old Style" pitchFamily="18" charset="0"/>
                <a:ea typeface="Cambria Math" pitchFamily="18" charset="0"/>
                <a:cs typeface="Cambria Math" pitchFamily="18" charset="0"/>
              </a:rPr>
              <a:t>Методы и приемы </a:t>
            </a:r>
            <a:r>
              <a:rPr lang="ru-RU" altLang="ru-RU" b="1" dirty="0" smtClean="0">
                <a:solidFill>
                  <a:srgbClr val="002060"/>
                </a:solidFill>
                <a:latin typeface="Bookman Old Style" pitchFamily="18" charset="0"/>
                <a:ea typeface="Cambria Math" pitchFamily="18" charset="0"/>
                <a:cs typeface="Cambria Math" pitchFamily="18" charset="0"/>
              </a:rPr>
              <a:t>работы:</a:t>
            </a:r>
            <a:endParaRPr lang="ru-RU" altLang="ru-RU" b="1" dirty="0">
              <a:solidFill>
                <a:srgbClr val="002060"/>
              </a:solidFill>
              <a:latin typeface="Bookman Old Style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11150" y="4149725"/>
            <a:ext cx="6904056" cy="827088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rgbClr val="311E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Беседы, ролевые игры, упражнения</a:t>
            </a:r>
            <a:endParaRPr lang="ru-RU" altLang="ru-RU" sz="2400" dirty="0">
              <a:solidFill>
                <a:srgbClr val="311E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85720" y="5286388"/>
            <a:ext cx="6937394" cy="1116012"/>
          </a:xfrm>
          <a:prstGeom prst="flowChartAlternateProcess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rgbClr val="311E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Дискуссии, лекции, тренинги и др.</a:t>
            </a:r>
            <a:endParaRPr lang="ru-RU" altLang="ru-RU" sz="2400" dirty="0">
              <a:solidFill>
                <a:srgbClr val="311E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59394" name="Picture 2" descr="http://krai44.ru/i/news/cartoon35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5413" y="223838"/>
            <a:ext cx="1868487" cy="1443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62" name="Picture 4" descr="http://hq-oboi.ru/photo/my_v_komanda_160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3" y="1771650"/>
            <a:ext cx="2058987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6" descr="http://sch929.mskobr.ru/images/whoweare%282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143380"/>
            <a:ext cx="252095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388" y="188913"/>
            <a:ext cx="6553200" cy="655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dirty="0" smtClean="0"/>
              <a:t>В результате опроса родителей после проведения цикла занятий, по их мнению, наиболее оптимальными признаны следующие стратегии взаимодействия: «жетонная терапия», игры на тренировку внимания, усидчивости, импульсивности, методы и приёмы присущие демократическому стилю воспитания</a:t>
            </a:r>
          </a:p>
          <a:p>
            <a:pPr>
              <a:defRPr/>
            </a:pPr>
            <a:endParaRPr lang="ru-RU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Особую пользу при самоанализе принесли упражнения дискуссионного характера, которые позволили не только выразить своё мнение, но и осознать общность проблемы, ведение дневников, которые помогли отслеживать положительную динамику поведения ребёнка и выразить своё эмоциональное состояние.</a:t>
            </a:r>
          </a:p>
          <a:p>
            <a:pPr>
              <a:defRPr/>
            </a:pPr>
            <a:endParaRPr lang="ru-RU" dirty="0">
              <a:latin typeface="Bookman Old Style" pitchFamily="18" charset="0"/>
            </a:endParaRPr>
          </a:p>
          <a:p>
            <a:pPr marL="285750" indent="-285750" algn="ctr">
              <a:defRPr/>
            </a:pPr>
            <a:r>
              <a:rPr lang="ru-RU" i="1" dirty="0" smtClean="0">
                <a:solidFill>
                  <a:srgbClr val="7030A0"/>
                </a:solidFill>
              </a:rPr>
              <a:t>Программа работы с родителями гиперактивных детей, апробированная на базе МОУ СШ № 110 в рамках психологической гостиной, доказала свою эффективность.</a:t>
            </a:r>
            <a:endParaRPr lang="ru-RU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215074" y="0"/>
            <a:ext cx="2664296" cy="1368152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127000" dist="1143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Bookman Old Style" pitchFamily="18" charset="0"/>
              </a:rPr>
              <a:t>Результаты: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45058" name="Picture 2" descr="http://www.novorab.ru/Content/uploadfiles/image/%D0%9E%D0%91%D0%A9%D0%95%D0%A1%D0%A2%D0%92%D0%9E/%D0%B2%D0%BE%D1%81%D0%BA%D0%BB%D0%B8%D1%86%D0%B0%D1%82_%D0%B7%D0%BD%D0%B0%D0%BA_%D1%87%D0%B5%D0%BB%D0%BE%D0%B2%D0%B5%D1%87%D0%B5%D0%BA_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000108"/>
            <a:ext cx="15875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s://im2-tub-ru.yandex.net/i?id=caede995bfc139911bbbce9287cd5616&amp;n=33&amp;h=215&amp;w=3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8610">
            <a:off x="6603506" y="3419558"/>
            <a:ext cx="2438400" cy="1371600"/>
          </a:xfrm>
          <a:prstGeom prst="rect">
            <a:avLst/>
          </a:prstGeom>
          <a:ln w="19050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http://www.spiked-online.com/images/child_medit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0198">
            <a:off x="6348987" y="5345121"/>
            <a:ext cx="2543175" cy="1390650"/>
          </a:xfrm>
          <a:prstGeom prst="rect">
            <a:avLst/>
          </a:prstGeom>
          <a:ln w="19050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539750" y="2349500"/>
            <a:ext cx="8064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latin typeface="Bookman Old Style" pitchFamily="18" charset="0"/>
              </a:rPr>
              <a:t>«Дети мира невинны, уязвимы и зависимы. </a:t>
            </a:r>
          </a:p>
          <a:p>
            <a:pPr algn="ctr" eaLnBrk="1" hangingPunct="1"/>
            <a:r>
              <a:rPr lang="ru-RU" altLang="ru-RU" b="1" i="1">
                <a:latin typeface="Bookman Old Style" pitchFamily="18" charset="0"/>
              </a:rPr>
              <a:t>Они также любознательны, энергичны и полны надежд. </a:t>
            </a:r>
          </a:p>
          <a:p>
            <a:pPr algn="ctr" eaLnBrk="1" hangingPunct="1"/>
            <a:r>
              <a:rPr lang="ru-RU" altLang="ru-RU" b="1" i="1">
                <a:latin typeface="Bookman Old Style" pitchFamily="18" charset="0"/>
              </a:rPr>
              <a:t>Их время должно быть временем радости и мира, игр, учёбы и роста. Их будущее должно основываться на гармонии и сотрудничестве...”</a:t>
            </a:r>
          </a:p>
          <a:p>
            <a:pPr algn="ctr" eaLnBrk="1" hangingPunct="1"/>
            <a:endParaRPr lang="ru-RU" altLang="ru-RU" b="1" i="1">
              <a:latin typeface="Bookman Old Style" pitchFamily="18" charset="0"/>
            </a:endParaRPr>
          </a:p>
          <a:p>
            <a:pPr algn="r" eaLnBrk="1" hangingPunct="1"/>
            <a:r>
              <a:rPr lang="ru-RU" altLang="ru-RU" i="1">
                <a:latin typeface="Bookman Old Style" pitchFamily="18" charset="0"/>
              </a:rPr>
              <a:t>“Всемирная декларация об обеспечении выживания, защиты и развития детей”</a:t>
            </a:r>
          </a:p>
        </p:txBody>
      </p:sp>
      <p:pic>
        <p:nvPicPr>
          <p:cNvPr id="39939" name="Picture 2" descr="http://1.bp.blogspot.com/-ddY47L3g9Jk/U4475BzZyDI/AAAAAAAAAE0/TOhNIQbxP04/s160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350" y="4164013"/>
            <a:ext cx="273685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http://kotikit.ru/wp-content/uploads/2015/02/19feb_s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68680">
            <a:off x="342900" y="427038"/>
            <a:ext cx="2736850" cy="1697037"/>
          </a:xfrm>
          <a:prstGeom prst="rect">
            <a:avLst/>
          </a:prstGeom>
          <a:ln w="285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http://n1s2.hsmedia.ru/98/f9/6a/98f96ae95d061406f2bf465a8b185750/600x400_0xd42ee42d_387080137143587709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52354">
            <a:off x="6267450" y="520700"/>
            <a:ext cx="2543175" cy="1695450"/>
          </a:xfrm>
          <a:prstGeom prst="rect">
            <a:avLst/>
          </a:prstGeom>
          <a:ln w="285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8" descr="http://www.mrsbargainhunter.co.uk/wp-content/uploads/2015/10/k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0750" y="676275"/>
            <a:ext cx="2446338" cy="1630363"/>
          </a:xfrm>
          <a:prstGeom prst="rect">
            <a:avLst/>
          </a:prstGeom>
          <a:ln w="285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474" name="Picture 10" descr="http://gynea.ru/forum/uploads/attachment/2013-08/1375776928_diti_2011_92-%5b1280x768%5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96544">
            <a:off x="6008688" y="4854575"/>
            <a:ext cx="2828925" cy="159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476" name="Picture 12" descr="https://im1-tub-ru.yandex.net/i?id=bec5425f1ee8cbe746b2984b3919bd04&amp;n=33&amp;h=215&amp;w=3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05084">
            <a:off x="430213" y="4683125"/>
            <a:ext cx="2454275" cy="1633538"/>
          </a:xfrm>
          <a:prstGeom prst="rect">
            <a:avLst/>
          </a:prstGeom>
          <a:ln w="285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rpenz.pnzreg.ru/files/pnz_pnzreg_ru/2015/1(1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8352928" cy="5599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5614" y="5787711"/>
            <a:ext cx="9100867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http://img12.3lian.com/gaoqing02/04/55/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4183">
            <a:off x="5961063" y="-111125"/>
            <a:ext cx="31686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http://talentscentral.com/images/pages/transpar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98276">
            <a:off x="293688" y="200025"/>
            <a:ext cx="13938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vagitnist.org.ua/wp-content/uploads/2015/03/giperaktivni-di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69652">
            <a:off x="446088" y="2919413"/>
            <a:ext cx="3286125" cy="2622550"/>
          </a:xfrm>
          <a:prstGeom prst="rect">
            <a:avLst/>
          </a:prstGeom>
          <a:ln w="28575">
            <a:solidFill>
              <a:schemeClr val="accent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ais.badische-zeitung.de/piece/00/d5/b3/6a/14005098.jpg"/>
          <p:cNvPicPr>
            <a:picLocks noChangeAspect="1" noChangeArrowheads="1"/>
          </p:cNvPicPr>
          <p:nvPr/>
        </p:nvPicPr>
        <p:blipFill rotWithShape="1">
          <a:blip r:embed="rId5"/>
          <a:srcRect l="4066" r="4893"/>
          <a:stretch/>
        </p:blipFill>
        <p:spPr bwMode="auto">
          <a:xfrm rot="940504">
            <a:off x="5365750" y="3000375"/>
            <a:ext cx="3370263" cy="2462213"/>
          </a:xfrm>
          <a:prstGeom prst="rect">
            <a:avLst/>
          </a:prstGeom>
          <a:ln w="28575">
            <a:solidFill>
              <a:schemeClr val="accent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s://im1-tub-ru.yandex.net/i?id=772903ba0f89db2d12a06f81ff11cd51&amp;n=33&amp;h=215&amp;w=3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93663"/>
            <a:ext cx="2295525" cy="1590675"/>
          </a:xfrm>
          <a:prstGeom prst="rect">
            <a:avLst/>
          </a:prstGeom>
          <a:ln w="28575">
            <a:solidFill>
              <a:schemeClr val="accent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688" y="1341438"/>
            <a:ext cx="8569325" cy="194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  <a:latin typeface="Bookman Old Style" pitchFamily="18" charset="0"/>
              </a:rPr>
              <a:t>«К каждому ребенку следует применять его собственное мерило, побуждать каждого к его собственной обязанности и награждать его собственной заслуженной похвалой. Не успех, а усилие заслуживает награды»</a:t>
            </a:r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  <a:p>
            <a:pPr algn="r">
              <a:defRPr/>
            </a:pP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Д. </a:t>
            </a:r>
            <a:r>
              <a:rPr lang="ru-RU" i="1" dirty="0" err="1">
                <a:solidFill>
                  <a:schemeClr val="tx1"/>
                </a:solidFill>
                <a:latin typeface="Bookman Old Style" pitchFamily="18" charset="0"/>
              </a:rPr>
              <a:t>Рёскин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106" name="Picture 10" descr="https://im1-tub-ru.yandex.net/i?id=ee0423739ad04f09429cd5484c56cba8&amp;n=33&amp;h=215&amp;w=3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2325" y="4724400"/>
            <a:ext cx="2728913" cy="1874838"/>
          </a:xfrm>
          <a:prstGeom prst="rect">
            <a:avLst/>
          </a:prstGeom>
          <a:ln w="285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0875" y="677863"/>
            <a:ext cx="6553200" cy="14398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 err="1">
                <a:solidFill>
                  <a:srgbClr val="C00000"/>
                </a:solidFill>
              </a:rPr>
              <a:t>overactivity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dirty="0"/>
              <a:t>— </a:t>
            </a:r>
            <a:r>
              <a:rPr lang="ru-RU" b="1" dirty="0"/>
              <a:t>сущ. </a:t>
            </a:r>
            <a:r>
              <a:rPr lang="ru-RU" dirty="0"/>
              <a:t>гиперактивность, </a:t>
            </a:r>
            <a:r>
              <a:rPr lang="ru-RU" dirty="0" err="1"/>
              <a:t>сверхактивность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>
                <a:solidFill>
                  <a:srgbClr val="C00000"/>
                </a:solidFill>
              </a:rPr>
              <a:t>useless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overactivity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— бесполезная </a:t>
            </a:r>
            <a:r>
              <a:rPr lang="ru-RU" dirty="0" err="1"/>
              <a:t>сверхактивность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675" y="4868863"/>
            <a:ext cx="5832475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3">
                    <a:lumMod val="10000"/>
                  </a:schemeClr>
                </a:solidFill>
                <a:latin typeface="Bookman Old Style" pitchFamily="18" charset="0"/>
              </a:rPr>
              <a:t>РЕБЕНОК — </a:t>
            </a:r>
            <a:r>
              <a:rPr lang="ru-RU" i="1" dirty="0">
                <a:solidFill>
                  <a:schemeClr val="accent3">
                    <a:lumMod val="10000"/>
                  </a:schemeClr>
                </a:solidFill>
                <a:latin typeface="Bookman Old Style" pitchFamily="18" charset="0"/>
              </a:rPr>
              <a:t>это вечный двигатель, а еще </a:t>
            </a:r>
            <a:r>
              <a:rPr lang="ru-RU" i="1" dirty="0" err="1">
                <a:solidFill>
                  <a:schemeClr val="accent3">
                    <a:lumMod val="10000"/>
                  </a:schemeClr>
                </a:solidFill>
                <a:latin typeface="Bookman Old Style" pitchFamily="18" charset="0"/>
              </a:rPr>
              <a:t>дрыгатель</a:t>
            </a:r>
            <a:r>
              <a:rPr lang="ru-RU" i="1" dirty="0">
                <a:solidFill>
                  <a:schemeClr val="accent3">
                    <a:lumMod val="10000"/>
                  </a:schemeClr>
                </a:solidFill>
                <a:latin typeface="Bookman Old Style" pitchFamily="18" charset="0"/>
              </a:rPr>
              <a:t>, </a:t>
            </a:r>
            <a:r>
              <a:rPr lang="ru-RU" i="1" dirty="0" err="1">
                <a:solidFill>
                  <a:schemeClr val="accent3">
                    <a:lumMod val="10000"/>
                  </a:schemeClr>
                </a:solidFill>
                <a:latin typeface="Bookman Old Style" pitchFamily="18" charset="0"/>
              </a:rPr>
              <a:t>прыгатель</a:t>
            </a:r>
            <a:r>
              <a:rPr lang="ru-RU" i="1" dirty="0">
                <a:solidFill>
                  <a:schemeClr val="accent3">
                    <a:lumMod val="10000"/>
                  </a:schemeClr>
                </a:solidFill>
                <a:latin typeface="Bookman Old Style" pitchFamily="18" charset="0"/>
              </a:rPr>
              <a:t>, </a:t>
            </a:r>
            <a:r>
              <a:rPr lang="ru-RU" i="1" dirty="0" err="1">
                <a:solidFill>
                  <a:schemeClr val="accent3">
                    <a:lumMod val="10000"/>
                  </a:schemeClr>
                </a:solidFill>
                <a:latin typeface="Bookman Old Style" pitchFamily="18" charset="0"/>
              </a:rPr>
              <a:t>скакатель</a:t>
            </a:r>
            <a:r>
              <a:rPr lang="ru-RU" i="1" dirty="0">
                <a:solidFill>
                  <a:schemeClr val="accent3">
                    <a:lumMod val="10000"/>
                  </a:schemeClr>
                </a:solidFill>
                <a:latin typeface="Bookman Old Style" pitchFamily="18" charset="0"/>
              </a:rPr>
              <a:t>, </a:t>
            </a:r>
            <a:r>
              <a:rPr lang="ru-RU" i="1" dirty="0" err="1">
                <a:solidFill>
                  <a:schemeClr val="accent3">
                    <a:lumMod val="10000"/>
                  </a:schemeClr>
                </a:solidFill>
                <a:latin typeface="Bookman Old Style" pitchFamily="18" charset="0"/>
              </a:rPr>
              <a:t>кусатель</a:t>
            </a:r>
            <a:r>
              <a:rPr lang="ru-RU" i="1" dirty="0">
                <a:solidFill>
                  <a:schemeClr val="accent3">
                    <a:lumMod val="10000"/>
                  </a:schemeClr>
                </a:solidFill>
                <a:latin typeface="Bookman Old Style" pitchFamily="18" charset="0"/>
              </a:rPr>
              <a:t>, </a:t>
            </a:r>
            <a:r>
              <a:rPr lang="ru-RU" i="1" dirty="0" err="1">
                <a:solidFill>
                  <a:schemeClr val="accent3">
                    <a:lumMod val="10000"/>
                  </a:schemeClr>
                </a:solidFill>
                <a:latin typeface="Bookman Old Style" pitchFamily="18" charset="0"/>
              </a:rPr>
              <a:t>обниматель</a:t>
            </a:r>
            <a:r>
              <a:rPr lang="ru-RU" i="1" dirty="0">
                <a:solidFill>
                  <a:schemeClr val="accent3">
                    <a:lumMod val="10000"/>
                  </a:schemeClr>
                </a:solidFill>
                <a:latin typeface="Bookman Old Style" pitchFamily="18" charset="0"/>
              </a:rPr>
              <a:t> и крепко </a:t>
            </a:r>
            <a:r>
              <a:rPr lang="ru-RU" i="1" dirty="0" err="1">
                <a:solidFill>
                  <a:schemeClr val="accent3">
                    <a:lumMod val="10000"/>
                  </a:schemeClr>
                </a:solidFill>
                <a:latin typeface="Bookman Old Style" pitchFamily="18" charset="0"/>
              </a:rPr>
              <a:t>целователь</a:t>
            </a:r>
            <a:r>
              <a:rPr lang="ru-RU" i="1" dirty="0">
                <a:solidFill>
                  <a:schemeClr val="accent3">
                    <a:lumMod val="10000"/>
                  </a:schemeClr>
                </a:solidFill>
                <a:latin typeface="Bookman Old Style" pitchFamily="18" charset="0"/>
              </a:rPr>
              <a:t>…</a:t>
            </a:r>
            <a:endParaRPr lang="ru-RU" dirty="0">
              <a:solidFill>
                <a:schemeClr val="accent3">
                  <a:lumMod val="1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7650" name="Picture 2" descr="http://mediasubs.ru/group/uploads/ch/chelovechkinet/image/1379628997-35134-312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260350"/>
            <a:ext cx="1608137" cy="259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mylyubimye.ru/wp-content/uploads/2015/08/autorite-trouver-le-juste-milieu-avec-ses-enfants-quand-on-est-10787872yfzh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1029">
            <a:off x="6294438" y="2332038"/>
            <a:ext cx="2376487" cy="2376487"/>
          </a:xfrm>
          <a:prstGeom prst="rect">
            <a:avLst/>
          </a:prstGeom>
          <a:ln w="285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img.pandawhale.com/SjeXbA-can-emotional-intelligence-hel-qL3T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66291">
            <a:off x="423863" y="3652838"/>
            <a:ext cx="2682875" cy="2016125"/>
          </a:xfrm>
          <a:prstGeom prst="rect">
            <a:avLst/>
          </a:prstGeom>
          <a:ln w="285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8" descr="http://www.wafca.org/trauma_sensitive_care_files/image00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65400"/>
            <a:ext cx="2543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813" y="333375"/>
            <a:ext cx="7272337" cy="2087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Синдром дефицита внимания и гиперактивности 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(СДВГ)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Bookman Old Style" pitchFamily="18" charset="0"/>
              </a:rPr>
              <a:t>неврологическо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-поведенческое расстройство развития, которое наиболее ярко выражается в детском возрасте. 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Bookman Old Style" pitchFamily="18" charset="0"/>
              </a:rPr>
              <a:t>attention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ookman Old Style" pitchFamily="18" charset="0"/>
              </a:rPr>
              <a:t>deficit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/</a:t>
            </a:r>
            <a:r>
              <a:rPr lang="ru-RU" dirty="0" err="1">
                <a:solidFill>
                  <a:schemeClr val="tx1"/>
                </a:solidFill>
                <a:latin typeface="Bookman Old Style" pitchFamily="18" charset="0"/>
              </a:rPr>
              <a:t>hyperactivity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Bookman Old Style" pitchFamily="18" charset="0"/>
              </a:rPr>
              <a:t>disorder</a:t>
            </a: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).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2500306"/>
            <a:ext cx="7632700" cy="2016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Нейропсихологические механизмы СДВГ рассматриваются с позиций недостаточной </a:t>
            </a:r>
            <a:r>
              <a:rPr lang="ru-RU" altLang="ru-RU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сформированности</a:t>
            </a:r>
            <a:r>
              <a:rPr lang="ru-RU" alt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управляющих функций, обеспечиваемых </a:t>
            </a:r>
            <a:r>
              <a:rPr lang="ru-RU" altLang="ru-RU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префронтальными</a:t>
            </a:r>
            <a:r>
              <a:rPr lang="ru-RU" alt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 отделами мозга.</a:t>
            </a:r>
          </a:p>
          <a:p>
            <a:pPr algn="ctr" eaLnBrk="1" hangingPunct="1"/>
            <a:r>
              <a:rPr lang="ru-RU" alt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 </a:t>
            </a:r>
            <a:r>
              <a:rPr lang="ru-RU" altLang="ru-RU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основе синдрома лежат нейробиологические </a:t>
            </a:r>
            <a:r>
              <a:rPr lang="ru-RU" altLang="ru-RU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факторы</a:t>
            </a:r>
          </a:p>
          <a:p>
            <a:pPr algn="ctr" eaLnBrk="1" hangingPunct="1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Произвольность является одним из основных компонентов развития гармоничной личности. </a:t>
            </a:r>
            <a:endParaRPr lang="ru-RU" altLang="ru-RU" sz="20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19488" y="5013325"/>
            <a:ext cx="5346700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u="sng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Распространенность</a:t>
            </a:r>
            <a:r>
              <a:rPr lang="ru-RU" altLang="ru-RU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колеблется от </a:t>
            </a:r>
            <a:r>
              <a:rPr lang="ru-RU" altLang="ru-RU" b="1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ru-RU" altLang="ru-RU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до </a:t>
            </a:r>
            <a:r>
              <a:rPr lang="ru-RU" altLang="ru-RU" b="1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12%</a:t>
            </a:r>
            <a:r>
              <a:rPr lang="ru-RU" altLang="ru-RU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algn="ctr" eaLnBrk="1" hangingPunct="1"/>
            <a:r>
              <a:rPr lang="ru-RU" altLang="ru-RU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(в среднем </a:t>
            </a:r>
            <a:r>
              <a:rPr lang="ru-RU" altLang="ru-RU" b="1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3-7%</a:t>
            </a:r>
            <a:r>
              <a:rPr lang="ru-RU" altLang="ru-RU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), </a:t>
            </a:r>
          </a:p>
          <a:p>
            <a:pPr algn="ctr" eaLnBrk="1" hangingPunct="1"/>
            <a:r>
              <a:rPr lang="ru-RU" altLang="ru-RU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чаще встречается у </a:t>
            </a:r>
            <a:r>
              <a:rPr lang="ru-RU" altLang="ru-RU" u="sng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мальчиков</a:t>
            </a:r>
            <a:r>
              <a:rPr lang="ru-RU" altLang="ru-RU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чем у девочек </a:t>
            </a:r>
          </a:p>
          <a:p>
            <a:pPr algn="ctr" eaLnBrk="1" hangingPunct="1"/>
            <a:r>
              <a:rPr lang="ru-RU" altLang="ru-RU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(в среднем соотношение – </a:t>
            </a:r>
            <a:r>
              <a:rPr lang="ru-RU" altLang="ru-RU" b="1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3:1</a:t>
            </a:r>
            <a:r>
              <a:rPr lang="ru-RU" altLang="ru-RU">
                <a:solidFill>
                  <a:srgbClr val="311E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00" y="177800"/>
            <a:ext cx="1957388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5" descr="http://mediasubs.ru/group/uploads/de/detskaya-psihologiyakak-vospitat-geniya-a-ne-kretina/image2/tNzUwZGF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3" y="4502150"/>
            <a:ext cx="21209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79512" y="34752"/>
            <a:ext cx="4824536" cy="1224136"/>
          </a:xfrm>
          <a:prstGeom prst="rightArrow">
            <a:avLst>
              <a:gd name="adj1" fmla="val 50000"/>
              <a:gd name="adj2" fmla="val 34087"/>
            </a:avLst>
          </a:prstGeom>
          <a:solidFill>
            <a:srgbClr val="C00000"/>
          </a:solidFill>
          <a:ln>
            <a:noFill/>
          </a:ln>
          <a:effectLst>
            <a:outerShdw blurRad="127000" dist="1143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Bookman Old Style" pitchFamily="18" charset="0"/>
              </a:rPr>
              <a:t>Критерии диагноза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3838" y="1196975"/>
            <a:ext cx="7848600" cy="922338"/>
          </a:xfrm>
          <a:prstGeom prst="rect">
            <a:avLst/>
          </a:prstGeom>
          <a:noFill/>
          <a:ln w="952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Calibri" pitchFamily="34" charset="0"/>
              </a:rPr>
              <a:t>МКБ-10</a:t>
            </a:r>
            <a:r>
              <a:rPr lang="ru-RU" altLang="ru-RU">
                <a:latin typeface="Calibri" pitchFamily="34" charset="0"/>
                <a:ea typeface="Calibri" pitchFamily="34" charset="0"/>
                <a:cs typeface="Calibri" pitchFamily="34" charset="0"/>
              </a:rPr>
              <a:t> СДВГ отнесен к категории </a:t>
            </a:r>
            <a:r>
              <a:rPr lang="ru-RU" altLang="ru-RU" b="1" i="1">
                <a:latin typeface="Calibri" pitchFamily="34" charset="0"/>
                <a:ea typeface="Calibri" pitchFamily="34" charset="0"/>
                <a:cs typeface="Calibri" pitchFamily="34" charset="0"/>
              </a:rPr>
              <a:t>гиперкинетических расстройств </a:t>
            </a:r>
            <a:r>
              <a:rPr lang="ru-RU" altLang="ru-RU">
                <a:latin typeface="Calibri" pitchFamily="34" charset="0"/>
                <a:ea typeface="Calibri" pitchFamily="34" charset="0"/>
                <a:cs typeface="Calibri" pitchFamily="34" charset="0"/>
              </a:rPr>
              <a:t>(F90) </a:t>
            </a:r>
          </a:p>
          <a:p>
            <a:pPr algn="ctr" eaLnBrk="1" hangingPunct="1"/>
            <a:r>
              <a:rPr lang="ru-RU" altLang="ru-RU">
                <a:latin typeface="Calibri" pitchFamily="34" charset="0"/>
                <a:ea typeface="Calibri" pitchFamily="34" charset="0"/>
                <a:cs typeface="Calibri" pitchFamily="34" charset="0"/>
              </a:rPr>
              <a:t>             в разделе: </a:t>
            </a:r>
            <a:r>
              <a:rPr lang="ru-RU" altLang="ru-RU" b="1" i="1">
                <a:latin typeface="Calibri" pitchFamily="34" charset="0"/>
                <a:ea typeface="Calibri" pitchFamily="34" charset="0"/>
                <a:cs typeface="Calibri" pitchFamily="34" charset="0"/>
              </a:rPr>
              <a:t>«Поведенческие и эмоциональные расстройства,     начинающиеся в детском и подростковом возрасте»</a:t>
            </a:r>
          </a:p>
        </p:txBody>
      </p:sp>
      <p:sp>
        <p:nvSpPr>
          <p:cNvPr id="7174" name="Прямоугольник 3"/>
          <p:cNvSpPr>
            <a:spLocks noChangeArrowheads="1"/>
          </p:cNvSpPr>
          <p:nvPr/>
        </p:nvSpPr>
        <p:spPr bwMode="auto">
          <a:xfrm>
            <a:off x="1782763" y="2276475"/>
            <a:ext cx="7199312" cy="923925"/>
          </a:xfrm>
          <a:prstGeom prst="rect">
            <a:avLst/>
          </a:prstGeom>
          <a:noFill/>
          <a:ln w="952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349375" indent="-13493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Calibri" pitchFamily="34" charset="0"/>
              </a:rPr>
              <a:t>DSM-IV-TR</a:t>
            </a:r>
            <a:r>
              <a:rPr lang="ru-RU" altLang="ru-RU">
                <a:latin typeface="Calibri" pitchFamily="34" charset="0"/>
                <a:ea typeface="Calibri" pitchFamily="34" charset="0"/>
                <a:cs typeface="Calibri" pitchFamily="34" charset="0"/>
              </a:rPr>
              <a:t> СДВГ представлен в рубрике </a:t>
            </a:r>
            <a:r>
              <a:rPr lang="ru-RU" altLang="ru-RU" b="1" i="1">
                <a:latin typeface="Calibri" pitchFamily="34" charset="0"/>
                <a:ea typeface="Calibri" pitchFamily="34" charset="0"/>
                <a:cs typeface="Calibri" pitchFamily="34" charset="0"/>
              </a:rPr>
              <a:t>«Расстройства, впервые диагностируемые в младенческом, детском или подростковом возрасте»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3388" y="3775075"/>
            <a:ext cx="4948237" cy="2879725"/>
          </a:xfrm>
          <a:prstGeom prst="rect">
            <a:avLst/>
          </a:prstGeom>
          <a:gradFill flip="none" rotWithShape="1">
            <a:gsLst>
              <a:gs pos="0">
                <a:srgbClr val="336699">
                  <a:tint val="66000"/>
                  <a:satMod val="160000"/>
                </a:srgbClr>
              </a:gs>
              <a:gs pos="50000">
                <a:srgbClr val="336699">
                  <a:tint val="44500"/>
                  <a:satMod val="160000"/>
                </a:srgbClr>
              </a:gs>
              <a:gs pos="100000">
                <a:srgbClr val="33669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3366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b="1" i="1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продолжительность</a:t>
            </a:r>
            <a:r>
              <a:rPr lang="ru-RU" sz="14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: симптомы отмечаются на протяжении не менее </a:t>
            </a:r>
            <a:r>
              <a:rPr lang="ru-RU" sz="1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6 </a:t>
            </a:r>
            <a:r>
              <a:rPr lang="ru-RU" sz="1400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мес</a:t>
            </a:r>
            <a:r>
              <a:rPr lang="ru-RU" sz="14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b="1" i="1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Постоянство:</a:t>
            </a:r>
            <a:r>
              <a:rPr lang="ru-RU" sz="14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 распространение </a:t>
            </a:r>
            <a:r>
              <a:rPr lang="ru-RU" sz="14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libri" pitchFamily="34" charset="0"/>
              </a:rPr>
              <a:t>на все сферы жизни</a:t>
            </a:r>
            <a:r>
              <a:rPr lang="ru-RU" sz="14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: нарушения адаптации наблюдаются в двух и более видах окружающей обстановки;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b="1" i="1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Выраженность нарушений: </a:t>
            </a:r>
            <a:r>
              <a:rPr lang="ru-RU" sz="14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существенные нарушения в обучении, социальных контактах, профессиональной деятельности;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b="1" i="1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Исключаются другие психические расстройства: </a:t>
            </a:r>
            <a:r>
              <a:rPr lang="ru-RU" sz="14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симптомы не могут быть связаны исключительно с течением другого заболевания.</a:t>
            </a:r>
          </a:p>
        </p:txBody>
      </p:sp>
      <p:sp>
        <p:nvSpPr>
          <p:cNvPr id="8" name="Трапеция 7"/>
          <p:cNvSpPr/>
          <p:nvPr/>
        </p:nvSpPr>
        <p:spPr>
          <a:xfrm>
            <a:off x="223838" y="3357563"/>
            <a:ext cx="5372100" cy="549275"/>
          </a:xfrm>
          <a:prstGeom prst="trapezoid">
            <a:avLst>
              <a:gd name="adj" fmla="val 77012"/>
            </a:avLst>
          </a:prstGeom>
          <a:solidFill>
            <a:srgbClr val="336699"/>
          </a:solidFill>
          <a:ln>
            <a:solidFill>
              <a:srgbClr val="1F3F5F"/>
            </a:solidFill>
          </a:ln>
          <a:effectLst>
            <a:outerShdw blurRad="76200" dist="762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FF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Обязательные характеристики СДВГ:</a:t>
            </a:r>
            <a:endParaRPr lang="ru-RU" altLang="ru-RU">
              <a:solidFill>
                <a:srgbClr val="FFEF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81663" y="3792538"/>
            <a:ext cx="3300412" cy="286226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b="1" i="1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сочетанная </a:t>
            </a:r>
            <a:r>
              <a:rPr lang="ru-RU" sz="14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(комбинированная) форма - имеются все три группы симптомов (50-75%);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СДВГ с преимущественными нарушениями </a:t>
            </a:r>
            <a:r>
              <a:rPr lang="ru-RU" sz="1400" b="1" i="1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внимания</a:t>
            </a:r>
            <a:r>
              <a:rPr lang="ru-RU" sz="14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 (20-30%);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СДВГ с преобладанием </a:t>
            </a:r>
            <a:r>
              <a:rPr lang="ru-RU" sz="1400" b="1" i="1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гиперактивности и импульсивности</a:t>
            </a:r>
            <a:r>
              <a:rPr lang="ru-RU" sz="1400" dirty="0">
                <a:latin typeface="Cambria Math" pitchFamily="18" charset="0"/>
                <a:ea typeface="Cambria Math" pitchFamily="18" charset="0"/>
                <a:cs typeface="Calibri" pitchFamily="34" charset="0"/>
              </a:rPr>
              <a:t> (около 15%).</a:t>
            </a:r>
          </a:p>
        </p:txBody>
      </p:sp>
      <p:sp>
        <p:nvSpPr>
          <p:cNvPr id="10" name="Блок-схема: ручное управление 9"/>
          <p:cNvSpPr/>
          <p:nvPr/>
        </p:nvSpPr>
        <p:spPr>
          <a:xfrm>
            <a:off x="5532438" y="3335338"/>
            <a:ext cx="3600450" cy="593725"/>
          </a:xfrm>
          <a:prstGeom prst="flowChartManualOperation">
            <a:avLst/>
          </a:prstGeom>
          <a:solidFill>
            <a:srgbClr val="CCFF99"/>
          </a:solidFill>
          <a:ln w="19050">
            <a:solidFill>
              <a:srgbClr val="92D050"/>
            </a:solidFill>
          </a:ln>
          <a:effectLst>
            <a:outerShdw blurRad="762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Формы СДВГ</a:t>
            </a:r>
            <a:endParaRPr lang="ru-RU" alt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9" name="Picture 4" descr="http://www.sexualidadsana.com.pe/principal/images/stories/exitacion-cual-es-el-pro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931987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73277" y="4845436"/>
            <a:ext cx="4824536" cy="151216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27000" dist="1143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Bookman Old Style" pitchFamily="18" charset="0"/>
              </a:rPr>
              <a:t>Критерии СДВГ </a:t>
            </a:r>
            <a:r>
              <a:rPr lang="ru-RU" sz="2000" b="1" dirty="0">
                <a:latin typeface="Bookman Old Style" pitchFamily="18" charset="0"/>
              </a:rPr>
              <a:t>(</a:t>
            </a:r>
            <a:r>
              <a:rPr lang="ru-RU" sz="2000" b="1" dirty="0" err="1">
                <a:latin typeface="Bookman Old Style" pitchFamily="18" charset="0"/>
              </a:rPr>
              <a:t>симптомокомплексы</a:t>
            </a:r>
            <a:r>
              <a:rPr lang="ru-RU" sz="2000" b="1" dirty="0">
                <a:latin typeface="Bookman Old Style" pitchFamily="18" charset="0"/>
              </a:rPr>
              <a:t>)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3647317" y="3356992"/>
            <a:ext cx="2016224" cy="576064"/>
          </a:xfrm>
          <a:prstGeom prst="rightArrow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769003">
            <a:off x="2124960" y="3882728"/>
            <a:ext cx="1488407" cy="576064"/>
          </a:xfrm>
          <a:prstGeom prst="rightArrow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469" y="1734468"/>
            <a:ext cx="3240360" cy="2232248"/>
          </a:xfrm>
          <a:prstGeom prst="ellipse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Невнимательность/</a:t>
            </a:r>
          </a:p>
          <a:p>
            <a:pPr algn="ctr" eaLnBrk="1" hangingPunct="1"/>
            <a:r>
              <a:rPr lang="ru-RU" altLang="ru-RU"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дефицит внимания </a:t>
            </a:r>
          </a:p>
          <a:p>
            <a:pPr algn="ctr" eaLnBrk="1" hangingPunct="1"/>
            <a:endParaRPr lang="ru-RU" altLang="ru-RU" b="1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/>
            <a:r>
              <a:rPr lang="ru-RU" altLang="ru-RU" sz="1400"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(требуется не менее </a:t>
            </a:r>
          </a:p>
          <a:p>
            <a:pPr algn="ctr" eaLnBrk="1" hangingPunct="1"/>
            <a:r>
              <a:rPr lang="ru-RU" altLang="ru-RU" sz="1400" b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6 признаков</a:t>
            </a:r>
            <a:r>
              <a:rPr lang="ru-RU" altLang="ru-RU" sz="1400"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</a:t>
            </a:r>
            <a:endParaRPr lang="ru-RU" altLang="ru-RU">
              <a:solidFill>
                <a:srgbClr val="FFEFD5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8691437">
            <a:off x="5465490" y="3975205"/>
            <a:ext cx="1568457" cy="576064"/>
          </a:xfrm>
          <a:prstGeom prst="rightArrow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1811513"/>
            <a:ext cx="3096343" cy="2232248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3C1957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Импульсивность </a:t>
            </a:r>
          </a:p>
          <a:p>
            <a:pPr algn="ctr" eaLnBrk="1" hangingPunct="1"/>
            <a:endParaRPr lang="ru-RU" altLang="ru-RU" sz="1400" b="1">
              <a:solidFill>
                <a:srgbClr val="3C1957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/>
            <a:r>
              <a:rPr lang="ru-RU" altLang="ru-RU" sz="1400" b="1">
                <a:solidFill>
                  <a:srgbClr val="3C1957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(требуется не менее </a:t>
            </a:r>
          </a:p>
          <a:p>
            <a:pPr algn="ctr" eaLnBrk="1" hangingPunct="1"/>
            <a:r>
              <a:rPr lang="ru-RU" altLang="ru-RU" sz="1400" b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 признака</a:t>
            </a:r>
            <a:r>
              <a:rPr lang="ru-RU" altLang="ru-RU" sz="1400" b="1">
                <a:solidFill>
                  <a:srgbClr val="3C1957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</a:t>
            </a:r>
            <a:endParaRPr lang="ru-RU" altLang="ru-RU" sz="1400">
              <a:solidFill>
                <a:srgbClr val="3C1957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93388" y="404664"/>
            <a:ext cx="2991174" cy="2232248"/>
          </a:xfrm>
          <a:prstGeom prst="ellipse">
            <a:avLst/>
          </a:prstGeom>
          <a:solidFill>
            <a:srgbClr val="99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Сверхактивность</a:t>
            </a:r>
            <a:r>
              <a:rPr lang="ru-RU" alt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/ гиперактивность</a:t>
            </a:r>
          </a:p>
          <a:p>
            <a:pPr algn="ctr" eaLnBrk="1" hangingPunct="1"/>
            <a:endParaRPr lang="ru-RU" altLang="ru-RU" b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(требуется не менее </a:t>
            </a:r>
            <a:r>
              <a:rPr lang="ru-RU" altLang="ru-RU" sz="14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3признаков</a:t>
            </a:r>
            <a:r>
              <a:rPr lang="ru-RU" altLang="ru-RU" sz="1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</a:t>
            </a:r>
            <a:r>
              <a:rPr lang="ru-RU" alt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</a:p>
        </p:txBody>
      </p:sp>
      <p:pic>
        <p:nvPicPr>
          <p:cNvPr id="30722" name="Picture 2" descr="http://uznamania.ru/uploads/photoset/00/02/94/0u1399c6da-63b4df54-3d97fd39.jpg-x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1069">
            <a:off x="6503988" y="4900613"/>
            <a:ext cx="2328862" cy="1401762"/>
          </a:xfrm>
          <a:prstGeom prst="rect">
            <a:avLst/>
          </a:prstGeom>
          <a:ln w="285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4" descr="http://www.12secondcommute.com/resources/promoimages/3DMenandWomen/12SC3DIA26%20(1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55" b="26820"/>
          <a:stretch>
            <a:fillRect/>
          </a:stretch>
        </p:blipFill>
        <p:spPr bwMode="auto">
          <a:xfrm rot="844826">
            <a:off x="6029325" y="90488"/>
            <a:ext cx="31940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http://www.dr.dk/images/article/2014/02/26/colourbox2746942_d65512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31942">
            <a:off x="215900" y="320675"/>
            <a:ext cx="2171700" cy="1582738"/>
          </a:xfrm>
          <a:prstGeom prst="rect">
            <a:avLst/>
          </a:prstGeom>
          <a:ln w="285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83568" y="37186"/>
          <a:ext cx="8136904" cy="6704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7950" y="1390650"/>
            <a:ext cx="8785225" cy="5435600"/>
          </a:xfrm>
          <a:prstGeom prst="roundRect">
            <a:avLst/>
          </a:prstGeom>
          <a:solidFill>
            <a:srgbClr val="CCFF99">
              <a:alpha val="50000"/>
            </a:srgbClr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altLang="ru-RU" sz="1600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проявляющаяся неспособность внимательно следить за деталями или совершение беспечных ошибок в школьной программе, работе или другой деятельности;</a:t>
            </a:r>
          </a:p>
          <a:p>
            <a:pPr eaLnBrk="1" hangingPunct="1"/>
            <a:endParaRPr lang="ru-RU" altLang="ru-RU" sz="80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 i="1">
                <a:solidFill>
                  <a:srgbClr val="002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не удается поддерживать внимание на заданиях или игровой деятельности;</a:t>
            </a:r>
          </a:p>
          <a:p>
            <a:pPr eaLnBrk="1" hangingPunct="1"/>
            <a:endParaRPr lang="ru-RU" altLang="ru-RU" sz="800">
              <a:solidFill>
                <a:srgbClr val="0026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заметно, что ребенок не слушает того, что ему говорится;</a:t>
            </a:r>
          </a:p>
          <a:p>
            <a:pPr eaLnBrk="1" hangingPunct="1"/>
            <a:endParaRPr lang="ru-RU" altLang="ru-RU" sz="80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 i="1">
                <a:solidFill>
                  <a:srgbClr val="002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ребенок часто не способен следовать инструкциям или завершать школьную работу, повседневные дела и обязанности на рабочем месте (не из-за оппозиционного поведения или неспособности понять инструкции);</a:t>
            </a:r>
          </a:p>
          <a:p>
            <a:pPr eaLnBrk="1" hangingPunct="1"/>
            <a:endParaRPr lang="ru-RU" altLang="ru-RU" sz="80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нарушена организация заданий и деятельности;</a:t>
            </a:r>
          </a:p>
          <a:p>
            <a:pPr eaLnBrk="1" hangingPunct="1"/>
            <a:endParaRPr lang="ru-RU" altLang="ru-RU" sz="80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 i="1">
                <a:solidFill>
                  <a:srgbClr val="002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избегает или очень не любит заданий, таких как домашняя работа, требующая постоянных умственных усилий;</a:t>
            </a:r>
          </a:p>
          <a:p>
            <a:pPr eaLnBrk="1" hangingPunct="1"/>
            <a:endParaRPr lang="ru-RU" altLang="ru-RU" sz="80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теряет вещи, необходимые для выполнения определенных заданий или деятельности, такие как школьные вещи, карандаши, книги, игрушки или инструменты;</a:t>
            </a:r>
          </a:p>
          <a:p>
            <a:pPr eaLnBrk="1" hangingPunct="1"/>
            <a:endParaRPr lang="ru-RU" altLang="ru-RU" sz="80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 i="1">
                <a:solidFill>
                  <a:srgbClr val="0026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легко отвлекается на внешние стимулы;</a:t>
            </a:r>
          </a:p>
          <a:p>
            <a:pPr eaLnBrk="1" hangingPunct="1"/>
            <a:endParaRPr lang="ru-RU" altLang="ru-RU" sz="80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забывчив в ходе повседневной деятельности.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4875" y="739775"/>
            <a:ext cx="3168650" cy="792163"/>
          </a:xfrm>
          <a:prstGeom prst="rect">
            <a:avLst/>
          </a:prstGeom>
          <a:solidFill>
            <a:srgbClr val="CCFF99"/>
          </a:solidFill>
          <a:ln>
            <a:solidFill>
              <a:srgbClr val="AEF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Невнимательность/</a:t>
            </a:r>
          </a:p>
          <a:p>
            <a:pPr algn="ctr" eaLnBrk="1" hangingPunct="1"/>
            <a:r>
              <a:rPr lang="ru-RU" altLang="ru-RU"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дефицит внимания </a:t>
            </a:r>
          </a:p>
          <a:p>
            <a:pPr algn="ctr" eaLnBrk="1" hangingPunct="1"/>
            <a:r>
              <a:rPr lang="ru-RU" altLang="ru-RU" sz="1400"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(требуется не менее </a:t>
            </a:r>
            <a:r>
              <a:rPr lang="ru-RU" altLang="ru-RU" sz="1400" b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6 признаков</a:t>
            </a:r>
            <a:r>
              <a:rPr lang="ru-RU" altLang="ru-RU" sz="1400" b="1">
                <a:solidFill>
                  <a:srgbClr val="0033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):</a:t>
            </a:r>
            <a:endParaRPr lang="ru-RU" altLang="ru-RU" sz="1400">
              <a:solidFill>
                <a:srgbClr val="0033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9221" name="Picture 2" descr="http://kupit-diplom-98.com/sites/default/files/kupit-diplomy-sertifikaty.htm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81613"/>
            <a:ext cx="231775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004048" y="85867"/>
            <a:ext cx="3888432" cy="136815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27000" dist="1143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Bookman Old Style" pitchFamily="18" charset="0"/>
              </a:rPr>
              <a:t>Критерии СДВГ </a:t>
            </a:r>
            <a:r>
              <a:rPr lang="ru-RU" sz="1600" b="1" dirty="0">
                <a:latin typeface="Bookman Old Style" pitchFamily="18" charset="0"/>
              </a:rPr>
              <a:t>(</a:t>
            </a:r>
            <a:r>
              <a:rPr lang="ru-RU" sz="1600" b="1" dirty="0" err="1">
                <a:latin typeface="Bookman Old Style" pitchFamily="18" charset="0"/>
              </a:rPr>
              <a:t>симптомокомплексы</a:t>
            </a:r>
            <a:r>
              <a:rPr lang="ru-RU" sz="1600" b="1" dirty="0">
                <a:latin typeface="Bookman Old Style" pitchFamily="18" charset="0"/>
              </a:rPr>
              <a:t>)</a:t>
            </a:r>
            <a:endParaRPr lang="ru-RU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950" y="1160463"/>
            <a:ext cx="8785225" cy="3132137"/>
          </a:xfrm>
          <a:prstGeom prst="roundRect">
            <a:avLst/>
          </a:prstGeom>
          <a:solidFill>
            <a:srgbClr val="9999FF">
              <a:alpha val="50000"/>
            </a:srgbClr>
          </a:solidFill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беспокойно двигает руками или ногами или ерзает на месте;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 i="1" dirty="0">
                <a:solidFill>
                  <a:srgbClr val="001746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покидает свое место в классной комнате или в другой ситуации, когда требуется оставаться сидеть;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начинает бегать или куда-то карабкаться, когда это является неуместным (в подростковом или зрелом возрасте может присутствовать лишь чувство беспокойства);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 i="1" dirty="0">
                <a:solidFill>
                  <a:srgbClr val="001746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неадекватно шумен в играх или испытывает затруднения при тихом проведении досуга;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обнаруживается стойкий характер чрезмерной моторной активности, на которую существенно не влияют социальные ситуация и требования.</a:t>
            </a:r>
          </a:p>
        </p:txBody>
      </p:sp>
      <p:sp>
        <p:nvSpPr>
          <p:cNvPr id="2" name="Овал 1"/>
          <p:cNvSpPr/>
          <p:nvPr/>
        </p:nvSpPr>
        <p:spPr>
          <a:xfrm>
            <a:off x="107504" y="49019"/>
            <a:ext cx="3888432" cy="136815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27000" dist="1143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Bookman Old Style" pitchFamily="18" charset="0"/>
              </a:rPr>
              <a:t>Критерии СДВГ </a:t>
            </a:r>
            <a:r>
              <a:rPr lang="ru-RU" sz="1600" b="1" dirty="0">
                <a:latin typeface="Bookman Old Style" pitchFamily="18" charset="0"/>
              </a:rPr>
              <a:t>(</a:t>
            </a:r>
            <a:r>
              <a:rPr lang="ru-RU" sz="1600" b="1" dirty="0" err="1">
                <a:latin typeface="Bookman Old Style" pitchFamily="18" charset="0"/>
              </a:rPr>
              <a:t>симптомокомплексы</a:t>
            </a:r>
            <a:r>
              <a:rPr lang="ru-RU" sz="1600" b="1" dirty="0">
                <a:latin typeface="Bookman Old Style" pitchFamily="18" charset="0"/>
              </a:rPr>
              <a:t>)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3800" y="511175"/>
            <a:ext cx="3168650" cy="893763"/>
          </a:xfrm>
          <a:prstGeom prst="rect">
            <a:avLst/>
          </a:prstGeom>
          <a:solidFill>
            <a:srgbClr val="9999FF"/>
          </a:solidFill>
          <a:ln>
            <a:solidFill>
              <a:srgbClr val="7D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Сверхактивность</a:t>
            </a:r>
            <a:r>
              <a:rPr lang="ru-RU" alt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/ гиперактивность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(требуется не менее </a:t>
            </a:r>
            <a:r>
              <a:rPr lang="ru-RU" altLang="ru-RU" sz="1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3 признаков</a:t>
            </a:r>
            <a:r>
              <a:rPr lang="ru-RU" altLang="ru-RU" sz="1400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</a:t>
            </a:r>
            <a:r>
              <a:rPr lang="ru-RU" alt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7000" y="4508500"/>
            <a:ext cx="8785225" cy="2197100"/>
          </a:xfrm>
          <a:prstGeom prst="roundRect">
            <a:avLst/>
          </a:prstGeom>
          <a:solidFill>
            <a:srgbClr val="FF99FF">
              <a:alpha val="50000"/>
            </a:srgb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altLang="ru-RU" sz="1600">
                <a:solidFill>
                  <a:srgbClr val="57257D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выпаливает ответы до того, как завершены вопросы;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 i="1">
                <a:solidFill>
                  <a:srgbClr val="3C1957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не способен ждать в очередях, дожидаться своей очереди в играх или групповых ситуациях;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>
                <a:solidFill>
                  <a:srgbClr val="57257D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прерывает других или вмешивается (например, в разговоры или игры других людей);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600" i="1">
                <a:solidFill>
                  <a:srgbClr val="3C1957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часто слишком много разговаривает без адекватной реакции на социальные ограничения.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4005263"/>
            <a:ext cx="3167062" cy="735012"/>
          </a:xfrm>
          <a:prstGeom prst="rect">
            <a:avLst/>
          </a:prstGeom>
          <a:solidFill>
            <a:srgbClr val="FF99FF"/>
          </a:solidFill>
          <a:ln>
            <a:solidFill>
              <a:srgbClr val="FF7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640064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Импульсивность </a:t>
            </a:r>
          </a:p>
          <a:p>
            <a:pPr algn="ctr" eaLnBrk="1" hangingPunct="1"/>
            <a:r>
              <a:rPr lang="ru-RU" altLang="ru-RU" sz="1400" b="1">
                <a:solidFill>
                  <a:srgbClr val="640064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(требуется не менее  </a:t>
            </a:r>
            <a:r>
              <a:rPr lang="ru-RU" altLang="ru-RU" sz="1400" b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 признака</a:t>
            </a:r>
            <a:r>
              <a:rPr lang="ru-RU" altLang="ru-RU" sz="1400" b="1">
                <a:solidFill>
                  <a:srgbClr val="640064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)</a:t>
            </a:r>
            <a:endParaRPr lang="ru-RU" altLang="ru-RU" sz="1400">
              <a:solidFill>
                <a:srgbClr val="640064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10249" name="Picture 2" descr="http://worldslaziestnetworker.com/wp-content/uploads/2012/11/Man-Explain-With-Friends-0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28" r="33893"/>
          <a:stretch>
            <a:fillRect/>
          </a:stretch>
        </p:blipFill>
        <p:spPr bwMode="auto">
          <a:xfrm>
            <a:off x="7975600" y="2957513"/>
            <a:ext cx="10763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е управление 1"/>
          <p:cNvSpPr/>
          <p:nvPr/>
        </p:nvSpPr>
        <p:spPr>
          <a:xfrm>
            <a:off x="107504" y="188640"/>
            <a:ext cx="2592288" cy="1224136"/>
          </a:xfrm>
          <a:prstGeom prst="flowChartManualOperation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Bookman Old Style" pitchFamily="18" charset="0"/>
              </a:rPr>
              <a:t>Методы коррекции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539552" y="1196752"/>
            <a:ext cx="1728192" cy="101724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Bookman Old Style" pitchFamily="18" charset="0"/>
              </a:rPr>
              <a:t>СДВГ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213" y="188913"/>
            <a:ext cx="6121400" cy="194468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Несмотря на то, что этой проблемой занимаются многие специалисты, среди родителей и педагогов всё ещё бытует мнение, что гиперактивность — это всего лишь поведенческая распущенность, а иногда и просто «распущенность» ребёнка как результат неумелого воспитания.</a:t>
            </a:r>
            <a:endParaRPr lang="ru-RU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489" name="Прямоугольник 5"/>
          <p:cNvSpPr>
            <a:spLocks noChangeArrowheads="1"/>
          </p:cNvSpPr>
          <p:nvPr/>
        </p:nvSpPr>
        <p:spPr bwMode="auto">
          <a:xfrm>
            <a:off x="1835150" y="2339975"/>
            <a:ext cx="5902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latin typeface="Bookman Old Style" pitchFamily="18" charset="0"/>
              </a:rPr>
              <a:t>«Не воспитывайте детей, все равно они будут похожи на вас. Воспитывайте себя» </a:t>
            </a:r>
          </a:p>
          <a:p>
            <a:pPr algn="r" eaLnBrk="1" hangingPunct="1"/>
            <a:r>
              <a:rPr lang="ru-RU" altLang="ru-RU">
                <a:latin typeface="Bookman Old Style" pitchFamily="18" charset="0"/>
              </a:rPr>
              <a:t>Английская пословица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90825" y="3652838"/>
            <a:ext cx="1873250" cy="452437"/>
          </a:xfrm>
          <a:prstGeom prst="rect">
            <a:avLst/>
          </a:prstGeom>
          <a:solidFill>
            <a:srgbClr val="FFEA8F"/>
          </a:solidFill>
          <a:effectLst>
            <a:outerShdw blurRad="114300" dist="635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291C0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Родителей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92413" y="5116513"/>
            <a:ext cx="1874837" cy="452437"/>
          </a:xfrm>
          <a:prstGeom prst="rect">
            <a:avLst/>
          </a:prstGeom>
          <a:solidFill>
            <a:srgbClr val="FFEA8F"/>
          </a:solidFill>
          <a:effectLst>
            <a:outerShdw blurRad="127000" dist="635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291C0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Педагогов</a:t>
            </a:r>
          </a:p>
        </p:txBody>
      </p:sp>
      <p:cxnSp>
        <p:nvCxnSpPr>
          <p:cNvPr id="13" name="Прямая со стрелкой 12"/>
          <p:cNvCxnSpPr>
            <a:stCxn id="7" idx="3"/>
            <a:endCxn id="9" idx="1"/>
          </p:cNvCxnSpPr>
          <p:nvPr/>
        </p:nvCxnSpPr>
        <p:spPr>
          <a:xfrm flipV="1">
            <a:off x="2627313" y="3878263"/>
            <a:ext cx="163512" cy="7207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3"/>
            <a:endCxn id="11" idx="1"/>
          </p:cNvCxnSpPr>
          <p:nvPr/>
        </p:nvCxnSpPr>
        <p:spPr>
          <a:xfrm>
            <a:off x="2627313" y="4598988"/>
            <a:ext cx="165100" cy="7445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930900" y="3652838"/>
            <a:ext cx="2955925" cy="1916112"/>
          </a:xfrm>
          <a:prstGeom prst="rect">
            <a:avLst/>
          </a:prstGeom>
          <a:solidFill>
            <a:srgbClr val="FFF1B3"/>
          </a:solidFill>
          <a:effectLst>
            <a:outerShdw blurRad="127000" dist="635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Задача: </a:t>
            </a:r>
            <a:r>
              <a:rPr lang="ru-RU" altLang="ru-RU" sz="1600" b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</a:p>
          <a:p>
            <a:pPr algn="ctr" eaLnBrk="1" hangingPunct="1"/>
            <a:r>
              <a:rPr lang="ru-RU" altLang="ru-RU" sz="1600">
                <a:solidFill>
                  <a:srgbClr val="291C0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изменение отношения к ребенку в сторону лучшего его понимания с целью снятия излишнего напряжения, возникающего вокруг него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3727450" y="4005263"/>
            <a:ext cx="2325688" cy="1223962"/>
          </a:xfrm>
          <a:prstGeom prst="homePlate">
            <a:avLst/>
          </a:prstGeom>
          <a:solidFill>
            <a:srgbClr val="FFCCFF">
              <a:alpha val="60000"/>
            </a:srgbClr>
          </a:solidFill>
          <a:ln>
            <a:solidFill>
              <a:srgbClr val="FFCCFF"/>
            </a:solidFill>
          </a:ln>
          <a:effectLst>
            <a:outerShdw blurRad="127000" dist="635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индивидуальное и групповое консультирование</a:t>
            </a:r>
          </a:p>
        </p:txBody>
      </p:sp>
      <p:pic>
        <p:nvPicPr>
          <p:cNvPr id="20496" name="Picture 8" descr="http://makemoneysmartly.com/wp-content/uploads/2014/04/Advic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0463" y="2039938"/>
            <a:ext cx="155733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http://texas.pchas.org/wp-content/uploads/sites/2/2013/04/Children-Runn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450" y="5527675"/>
            <a:ext cx="3141663" cy="1231900"/>
          </a:xfrm>
          <a:prstGeom prst="rect">
            <a:avLst/>
          </a:prstGeom>
          <a:ln w="285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 descr="http://libs.medic-books.net/imagis/klinika-diagnostika-i-lechenie-zabolevaniy-parodonta-v-detskom-vozraste-n-h-hamitova-e-v-mamaeva-34697-lar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2151063"/>
            <a:ext cx="1481138" cy="199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2" name="Picture 22" descr="http://dreampix.ru/wp-content/uploads/2014/02/white_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57459">
            <a:off x="249238" y="5108575"/>
            <a:ext cx="2473325" cy="1416050"/>
          </a:xfrm>
          <a:prstGeom prst="rect">
            <a:avLst/>
          </a:prstGeom>
          <a:ln w="28575">
            <a:solidFill>
              <a:srgbClr val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1438" y="4146550"/>
            <a:ext cx="2555875" cy="904875"/>
          </a:xfrm>
          <a:prstGeom prst="roundRect">
            <a:avLst/>
          </a:prstGeom>
          <a:ln/>
          <a:effectLst>
            <a:outerShdw blurRad="127000" dist="635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291C0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Психологическое просвещение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ind_2456_slide(1)">
  <a:themeElements>
    <a:clrScheme name="Тема Office 1">
      <a:dk1>
        <a:srgbClr val="000000"/>
      </a:dk1>
      <a:lt1>
        <a:srgbClr val="FFEFD5"/>
      </a:lt1>
      <a:dk2>
        <a:srgbClr val="000000"/>
      </a:dk2>
      <a:lt2>
        <a:srgbClr val="A3A3A3"/>
      </a:lt2>
      <a:accent1>
        <a:srgbClr val="FACB00"/>
      </a:accent1>
      <a:accent2>
        <a:srgbClr val="FFB133"/>
      </a:accent2>
      <a:accent3>
        <a:srgbClr val="FFF6E7"/>
      </a:accent3>
      <a:accent4>
        <a:srgbClr val="000000"/>
      </a:accent4>
      <a:accent5>
        <a:srgbClr val="FCE2AA"/>
      </a:accent5>
      <a:accent6>
        <a:srgbClr val="E7A02D"/>
      </a:accent6>
      <a:hlink>
        <a:srgbClr val="B97609"/>
      </a:hlink>
      <a:folHlink>
        <a:srgbClr val="834F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EFD5"/>
        </a:lt1>
        <a:dk2>
          <a:srgbClr val="000000"/>
        </a:dk2>
        <a:lt2>
          <a:srgbClr val="A3A3A3"/>
        </a:lt2>
        <a:accent1>
          <a:srgbClr val="FACB00"/>
        </a:accent1>
        <a:accent2>
          <a:srgbClr val="FFB133"/>
        </a:accent2>
        <a:accent3>
          <a:srgbClr val="FFF6E7"/>
        </a:accent3>
        <a:accent4>
          <a:srgbClr val="000000"/>
        </a:accent4>
        <a:accent5>
          <a:srgbClr val="FCE2AA"/>
        </a:accent5>
        <a:accent6>
          <a:srgbClr val="E7A02D"/>
        </a:accent6>
        <a:hlink>
          <a:srgbClr val="B97609"/>
        </a:hlink>
        <a:folHlink>
          <a:srgbClr val="834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EFD5"/>
        </a:lt1>
        <a:dk2>
          <a:srgbClr val="000000"/>
        </a:dk2>
        <a:lt2>
          <a:srgbClr val="A3A3A3"/>
        </a:lt2>
        <a:accent1>
          <a:srgbClr val="FFB742"/>
        </a:accent1>
        <a:accent2>
          <a:srgbClr val="FFD833"/>
        </a:accent2>
        <a:accent3>
          <a:srgbClr val="FFF6E7"/>
        </a:accent3>
        <a:accent4>
          <a:srgbClr val="000000"/>
        </a:accent4>
        <a:accent5>
          <a:srgbClr val="FFD8B0"/>
        </a:accent5>
        <a:accent6>
          <a:srgbClr val="E7C42D"/>
        </a:accent6>
        <a:hlink>
          <a:srgbClr val="D65600"/>
        </a:hlink>
        <a:folHlink>
          <a:srgbClr val="D60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EFD5"/>
        </a:lt1>
        <a:dk2>
          <a:srgbClr val="000000"/>
        </a:dk2>
        <a:lt2>
          <a:srgbClr val="A3A3A3"/>
        </a:lt2>
        <a:accent1>
          <a:srgbClr val="9689FF"/>
        </a:accent1>
        <a:accent2>
          <a:srgbClr val="3EC2FF"/>
        </a:accent2>
        <a:accent3>
          <a:srgbClr val="FFF6E7"/>
        </a:accent3>
        <a:accent4>
          <a:srgbClr val="000000"/>
        </a:accent4>
        <a:accent5>
          <a:srgbClr val="C9C4FF"/>
        </a:accent5>
        <a:accent6>
          <a:srgbClr val="37B0E7"/>
        </a:accent6>
        <a:hlink>
          <a:srgbClr val="BD7300"/>
        </a:hlink>
        <a:folHlink>
          <a:srgbClr val="1600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EFD5"/>
        </a:lt1>
        <a:dk2>
          <a:srgbClr val="000000"/>
        </a:dk2>
        <a:lt2>
          <a:srgbClr val="A3A3A3"/>
        </a:lt2>
        <a:accent1>
          <a:srgbClr val="CAFF09"/>
        </a:accent1>
        <a:accent2>
          <a:srgbClr val="FFA109"/>
        </a:accent2>
        <a:accent3>
          <a:srgbClr val="FFF6E7"/>
        </a:accent3>
        <a:accent4>
          <a:srgbClr val="000000"/>
        </a:accent4>
        <a:accent5>
          <a:srgbClr val="E1FFAA"/>
        </a:accent5>
        <a:accent6>
          <a:srgbClr val="E79107"/>
        </a:accent6>
        <a:hlink>
          <a:srgbClr val="0B53CB"/>
        </a:hlink>
        <a:folHlink>
          <a:srgbClr val="C90D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ACB00"/>
        </a:accent1>
        <a:accent2>
          <a:srgbClr val="FFB133"/>
        </a:accent2>
        <a:accent3>
          <a:srgbClr val="FFFFFF"/>
        </a:accent3>
        <a:accent4>
          <a:srgbClr val="000000"/>
        </a:accent4>
        <a:accent5>
          <a:srgbClr val="FCE2AA"/>
        </a:accent5>
        <a:accent6>
          <a:srgbClr val="E7A02D"/>
        </a:accent6>
        <a:hlink>
          <a:srgbClr val="B97609"/>
        </a:hlink>
        <a:folHlink>
          <a:srgbClr val="834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B742"/>
        </a:accent1>
        <a:accent2>
          <a:srgbClr val="FFD833"/>
        </a:accent2>
        <a:accent3>
          <a:srgbClr val="FFFFFF"/>
        </a:accent3>
        <a:accent4>
          <a:srgbClr val="000000"/>
        </a:accent4>
        <a:accent5>
          <a:srgbClr val="FFD8B0"/>
        </a:accent5>
        <a:accent6>
          <a:srgbClr val="E7C42D"/>
        </a:accent6>
        <a:hlink>
          <a:srgbClr val="D65600"/>
        </a:hlink>
        <a:folHlink>
          <a:srgbClr val="D60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89FF"/>
        </a:accent1>
        <a:accent2>
          <a:srgbClr val="3EC2FF"/>
        </a:accent2>
        <a:accent3>
          <a:srgbClr val="FFFFFF"/>
        </a:accent3>
        <a:accent4>
          <a:srgbClr val="000000"/>
        </a:accent4>
        <a:accent5>
          <a:srgbClr val="C9C4FF"/>
        </a:accent5>
        <a:accent6>
          <a:srgbClr val="37B0E7"/>
        </a:accent6>
        <a:hlink>
          <a:srgbClr val="BD7300"/>
        </a:hlink>
        <a:folHlink>
          <a:srgbClr val="1600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AFF09"/>
        </a:accent1>
        <a:accent2>
          <a:srgbClr val="FFA109"/>
        </a:accent2>
        <a:accent3>
          <a:srgbClr val="FFFFFF"/>
        </a:accent3>
        <a:accent4>
          <a:srgbClr val="000000"/>
        </a:accent4>
        <a:accent5>
          <a:srgbClr val="E1FFAA"/>
        </a:accent5>
        <a:accent6>
          <a:srgbClr val="E79107"/>
        </a:accent6>
        <a:hlink>
          <a:srgbClr val="0B53CB"/>
        </a:hlink>
        <a:folHlink>
          <a:srgbClr val="C90D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ind_2456_slide(1)</Template>
  <TotalTime>1225</TotalTime>
  <Words>1107</Words>
  <Application>Microsoft Office PowerPoint</Application>
  <PresentationFormat>Экран (4:3)</PresentationFormat>
  <Paragraphs>152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ind_2456_slide(1)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Мордовина Е. И</dc:creator>
  <cp:keywords>фон для power point</cp:keywords>
  <cp:lastModifiedBy>User</cp:lastModifiedBy>
  <cp:revision>107</cp:revision>
  <dcterms:created xsi:type="dcterms:W3CDTF">2012-12-03T07:33:02Z</dcterms:created>
  <dcterms:modified xsi:type="dcterms:W3CDTF">2025-09-13T13:51:57Z</dcterms:modified>
</cp:coreProperties>
</file>