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dirty="0" smtClean="0"/>
              <a:t>Особенности профессионального самоопределения подростков в ОВЗ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5686400" cy="20840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Докладчики: </a:t>
            </a:r>
          </a:p>
          <a:p>
            <a:r>
              <a:rPr lang="ru-RU" dirty="0"/>
              <a:t>Баранцева Татьяна Григорьевна, </a:t>
            </a:r>
            <a:endParaRPr lang="ru-RU" dirty="0" smtClean="0"/>
          </a:p>
          <a:p>
            <a:r>
              <a:rPr lang="ru-RU" dirty="0" smtClean="0"/>
              <a:t>учитель </a:t>
            </a:r>
            <a:r>
              <a:rPr lang="ru-RU" dirty="0" smtClean="0"/>
              <a:t>– логопед </a:t>
            </a:r>
            <a:r>
              <a:rPr lang="en-US" dirty="0" smtClean="0"/>
              <a:t>I</a:t>
            </a:r>
            <a:r>
              <a:rPr lang="ru-RU" dirty="0" smtClean="0"/>
              <a:t> квалификационной категории  </a:t>
            </a:r>
            <a:r>
              <a:rPr lang="ru-RU" dirty="0"/>
              <a:t>МОУ «Средняя школа № 27» г. Ярославля.</a:t>
            </a:r>
          </a:p>
          <a:p>
            <a:endParaRPr lang="ru-RU" dirty="0" smtClean="0"/>
          </a:p>
          <a:p>
            <a:r>
              <a:rPr lang="ru-RU" dirty="0" smtClean="0"/>
              <a:t>Волкова </a:t>
            </a:r>
            <a:r>
              <a:rPr lang="ru-RU" dirty="0"/>
              <a:t>Анастасия Сергеевна, </a:t>
            </a:r>
            <a:endParaRPr lang="ru-RU" dirty="0" smtClean="0"/>
          </a:p>
          <a:p>
            <a:r>
              <a:rPr lang="ru-RU" dirty="0" smtClean="0"/>
              <a:t>Заместитель директора по УВР, учитель </a:t>
            </a:r>
            <a:r>
              <a:rPr lang="ru-RU" dirty="0"/>
              <a:t>- логопед МОУ «Средняя школа № 57» г. </a:t>
            </a:r>
            <a:r>
              <a:rPr lang="ru-RU" dirty="0" smtClean="0"/>
              <a:t>Ярославля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3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Проективные </a:t>
            </a:r>
            <a:r>
              <a:rPr lang="ru-RU" dirty="0" smtClean="0"/>
              <a:t>методики.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5" name="Прямоугольник 4"/>
          <p:cNvSpPr/>
          <p:nvPr/>
        </p:nvSpPr>
        <p:spPr>
          <a:xfrm>
            <a:off x="3491880" y="5517232"/>
            <a:ext cx="4248472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Приборные психофизиологические методики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057400"/>
            <a:ext cx="53530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38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Методики и диагностики для выявления предпочитаемой профессии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Диагностика образовательных запросов обучающихся, мотивов, интересов и склонностей</a:t>
            </a:r>
          </a:p>
          <a:p>
            <a:r>
              <a:rPr lang="ru-RU" sz="2800" dirty="0"/>
              <a:t>Анкета мотивов выбора профессии. Методика «Или — или» (модификация методики «Дифференциально-диагностический опросник» Е. А. Климова).</a:t>
            </a:r>
          </a:p>
          <a:p>
            <a:r>
              <a:rPr lang="ru-RU" sz="2800" dirty="0"/>
              <a:t>Диагностика и самодиагностика предрасположенности к определенным направлениям образовательной </a:t>
            </a:r>
            <a:r>
              <a:rPr lang="ru-RU" sz="2800" dirty="0" smtClean="0"/>
              <a:t>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843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Тест «Тип вашего темперамента». Характерологический опросник К. Леонгарда</a:t>
            </a:r>
          </a:p>
          <a:p>
            <a:r>
              <a:rPr lang="ru-RU" sz="2800" dirty="0"/>
              <a:t>Диагностика склонности к различным сферам профессиональной деятельности</a:t>
            </a:r>
          </a:p>
          <a:p>
            <a:r>
              <a:rPr lang="ru-RU" sz="2800" dirty="0"/>
              <a:t>Методика А. Е. Голомштока «Диагностика интересов», «Карта интересов». Опросник профессиональных склонностей (модификация методики Л. А. Йовайши)</a:t>
            </a:r>
          </a:p>
          <a:p>
            <a:r>
              <a:rPr lang="ru-RU" sz="2800" dirty="0"/>
              <a:t>Диагностика </a:t>
            </a:r>
            <a:r>
              <a:rPr lang="ru-RU" sz="2800" dirty="0" smtClean="0"/>
              <a:t>интеллекта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Методики и диагностики для выявления предпочитаемой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156739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>
            <a:normAutofit/>
          </a:bodyPr>
          <a:lstStyle/>
          <a:p>
            <a:r>
              <a:rPr lang="ru-RU" sz="2800" dirty="0"/>
              <a:t>ШТУР (школьный тест умственного развития)</a:t>
            </a:r>
          </a:p>
          <a:p>
            <a:r>
              <a:rPr lang="ru-RU" sz="2800" dirty="0"/>
              <a:t>Диагностика личностных особенностей</a:t>
            </a:r>
          </a:p>
          <a:p>
            <a:r>
              <a:rPr lang="ru-RU" sz="2800" dirty="0"/>
              <a:t>Определение темперамента (модификация Личностного опросника Г. Айзенка). Поведение в конфликте (модификация методики К. Томаса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Методики и диагностики для выявления предпочитаемой профессии</a:t>
            </a:r>
          </a:p>
        </p:txBody>
      </p:sp>
    </p:spTree>
    <p:extLst>
      <p:ext uri="{BB962C8B-B14F-4D97-AF65-F5344CB8AC3E}">
        <p14:creationId xmlns:p14="http://schemas.microsoft.com/office/powerpoint/2010/main" val="414202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84976" cy="990600"/>
          </a:xfrm>
        </p:spPr>
        <p:txBody>
          <a:bodyPr>
            <a:noAutofit/>
          </a:bodyPr>
          <a:lstStyle/>
          <a:p>
            <a:pPr algn="ctr"/>
            <a:r>
              <a:rPr lang="ru-RU" sz="2600" dirty="0"/>
              <a:t>Пример разработки программы по профориентации и профессиональному самоопределению </a:t>
            </a:r>
            <a:r>
              <a:rPr lang="ru-RU" sz="2600" dirty="0" smtClean="0"/>
              <a:t>обучающихся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Этапы программы по профориентации и профессиональному самоопределению обучающихся: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smtClean="0"/>
              <a:t>Диагностический.</a:t>
            </a:r>
          </a:p>
          <a:p>
            <a:pPr marL="457200" indent="-457200">
              <a:buAutoNum type="arabicPeriod"/>
            </a:pPr>
            <a:r>
              <a:rPr lang="ru-RU" sz="2800" dirty="0" err="1" smtClean="0"/>
              <a:t>Профпросветительский</a:t>
            </a:r>
            <a:r>
              <a:rPr lang="ru-RU" sz="2800" dirty="0" smtClean="0"/>
              <a:t> </a:t>
            </a:r>
            <a:r>
              <a:rPr lang="ru-RU" sz="2800" dirty="0"/>
              <a:t>(</a:t>
            </a:r>
            <a:r>
              <a:rPr lang="ru-RU" sz="2800" dirty="0" err="1"/>
              <a:t>профинформационный</a:t>
            </a:r>
            <a:r>
              <a:rPr lang="ru-RU" sz="2800" dirty="0"/>
              <a:t>).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err="1" smtClean="0"/>
              <a:t>Профконсультационный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AutoNum type="arabicPeriod"/>
            </a:pPr>
            <a:r>
              <a:rPr lang="ru-RU" sz="2800" dirty="0" err="1" smtClean="0"/>
              <a:t>Постконсультационная</a:t>
            </a:r>
            <a:r>
              <a:rPr lang="ru-RU" sz="2800" dirty="0" smtClean="0"/>
              <a:t> диагностика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92438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 этап — Диагностический.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Цель</a:t>
            </a:r>
            <a:r>
              <a:rPr lang="ru-RU" dirty="0"/>
              <a:t>: изучение специфики профессиональных предпочтений у обучающихся, сравнение уровней адекватности профессиональных предпочтений профессиональным возможностям у обучающихся.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Применяемые </a:t>
            </a:r>
            <a:r>
              <a:rPr lang="ru-RU" b="1" dirty="0"/>
              <a:t>методики: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«Опросник профессиональных предпочтений», направленный на выявление интереса к отдельным видам трудовой деятельности.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Анкета, направленная на изучение уровня притязаний и самооценки обучающихся.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320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II этап — Профпросвещение.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Цель</a:t>
            </a:r>
            <a:r>
              <a:rPr lang="ru-RU" dirty="0"/>
              <a:t>: знакомство с разными видами труда в нашем обществе, с условиями и особенностями профессий, воспитание у обучающихся уважения к умственному и физическому труду, к разным профессиям.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Мероприятия </a:t>
            </a:r>
            <a:r>
              <a:rPr lang="ru-RU" b="1" dirty="0"/>
              <a:t>по профпросвещению и профессиональному самоопределению обучающихся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Групповое занятие, направленное </a:t>
            </a:r>
            <a:r>
              <a:rPr lang="ru-RU" dirty="0"/>
              <a:t>на расширение и закрепление знаний обучающихся об особенностях профессий, доступных для подростков в соответствии с их физиологическими особенностями, интересами и склонностями.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Групповые </a:t>
            </a:r>
            <a:r>
              <a:rPr lang="ru-RU" dirty="0"/>
              <a:t>занятия с использованием профориентационных игр, способствующих повышению у подростков уровня ориентации в мире профессионального труда и лучшему осознанию особенностей профессий, связанных с престижностью.</a:t>
            </a:r>
          </a:p>
        </p:txBody>
      </p:sp>
    </p:spTree>
    <p:extLst>
      <p:ext uri="{BB962C8B-B14F-4D97-AF65-F5344CB8AC3E}">
        <p14:creationId xmlns:p14="http://schemas.microsoft.com/office/powerpoint/2010/main" val="457866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III этап — «Профконсультирование учащихся».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012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Цель</a:t>
            </a:r>
            <a:r>
              <a:rPr lang="ru-RU" dirty="0"/>
              <a:t>: оказать помощь в форме совета обучающимся, особенно колеблющимся и не определившимся, в их самоопределении, в выборе профессии с учетом интересов и склонностей, физиологических возможностей.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84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IV этап: «</a:t>
            </a:r>
            <a:r>
              <a:rPr lang="ru-RU" dirty="0" err="1"/>
              <a:t>Постконсультативный</a:t>
            </a:r>
            <a:r>
              <a:rPr lang="ru-RU" dirty="0"/>
              <a:t> контроль обучающихся».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4008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/>
              <a:t>Цель</a:t>
            </a:r>
            <a:r>
              <a:rPr lang="ru-RU" dirty="0"/>
              <a:t>: проверка успешности, проведенной с учащимися профконсультационной работы и мероприятий по профессиональному самоопределению.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56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Выбор профессии для учащихся с ОВЗ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1" y="1600200"/>
            <a:ext cx="7320817" cy="4876800"/>
          </a:xfrm>
        </p:spPr>
      </p:pic>
    </p:spTree>
    <p:extLst>
      <p:ext uri="{BB962C8B-B14F-4D97-AF65-F5344CB8AC3E}">
        <p14:creationId xmlns:p14="http://schemas.microsoft.com/office/powerpoint/2010/main" val="36258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25658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Профессиональное ориентирование детей с ОВЗ и/или инвалидностью необходимо осуществлять комплексно, вовлекая в этот процесс различных специалистов и родителей (законных представителей обучающихся).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Начиная </a:t>
            </a:r>
            <a:r>
              <a:rPr lang="ru-RU" dirty="0"/>
              <a:t>с 10 лет возможно подключать самого обучающегося к личностной и профессиональной самореализации.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Методический </a:t>
            </a:r>
            <a:r>
              <a:rPr lang="ru-RU" dirty="0"/>
              <a:t>инструментарий </a:t>
            </a:r>
            <a:r>
              <a:rPr lang="ru-RU" dirty="0" smtClean="0"/>
              <a:t>должен </a:t>
            </a:r>
            <a:r>
              <a:rPr lang="ru-RU" dirty="0"/>
              <a:t>быть адаптирован к возможностям ребенка с ОВЗ.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Необходимо </a:t>
            </a:r>
            <a:r>
              <a:rPr lang="ru-RU" dirty="0"/>
              <a:t>на протяжении всего периода профориентации корректировать профессиональные планы подростков с ОВЗ в соответствии с их возможностями.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рамках корректировки профессиональных планов целесообразно проводить психолого-педагогическую работу по воспитанию качеств, необходимых для овладения той или иной профессией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 smtClean="0"/>
              <a:t>Проориентационная</a:t>
            </a:r>
            <a:r>
              <a:rPr lang="ru-RU" dirty="0" smtClean="0"/>
              <a:t> </a:t>
            </a:r>
            <a:r>
              <a:rPr lang="ru-RU" dirty="0"/>
              <a:t>подготовка, является одним из важнейших средств интеграции детей с </a:t>
            </a:r>
            <a:r>
              <a:rPr lang="ru-RU" dirty="0" smtClean="0"/>
              <a:t>ОВЗ в общество. </a:t>
            </a:r>
            <a:r>
              <a:rPr lang="ru-RU" dirty="0"/>
              <a:t>Ее следует начинать как можно раньше, как только положение человека позволяет думать о выборе </a:t>
            </a:r>
            <a:r>
              <a:rPr lang="ru-RU" dirty="0" smtClean="0"/>
              <a:t>профессии</a:t>
            </a:r>
          </a:p>
          <a:p>
            <a:endParaRPr lang="ru-RU" dirty="0"/>
          </a:p>
          <a:p>
            <a:r>
              <a:rPr lang="ru-RU" dirty="0"/>
              <a:t>В ходе </a:t>
            </a:r>
            <a:r>
              <a:rPr lang="ru-RU" dirty="0" err="1"/>
              <a:t>профориентационной</a:t>
            </a:r>
            <a:r>
              <a:rPr lang="ru-RU" dirty="0"/>
              <a:t> работы необходимо учитывать личные желания каждого обучающегося и основываться на наиболее тщательной оценке профессиональных склонностей и, конечно же, медицинском диагнозе субъекта профессионального выбора.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14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92480"/>
            <a:ext cx="2592288" cy="3068568"/>
          </a:xfrm>
        </p:spPr>
        <p:txBody>
          <a:bodyPr>
            <a:noAutofit/>
          </a:bodyPr>
          <a:lstStyle/>
          <a:p>
            <a:r>
              <a:rPr lang="ru-RU" sz="2000" b="1" dirty="0"/>
              <a:t>Профориентация</a:t>
            </a:r>
            <a:r>
              <a:rPr lang="ru-RU" sz="2100" dirty="0"/>
              <a:t> – это специально организованная помощь по оптимизации процессов профессионального самоопределения школьников.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6" r="1158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861048"/>
            <a:ext cx="2520280" cy="2515368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Задача профориентации </a:t>
            </a:r>
            <a:r>
              <a:rPr lang="ru-RU" sz="1600" dirty="0" smtClean="0"/>
              <a:t>- всестороннее </a:t>
            </a:r>
            <a:r>
              <a:rPr lang="ru-RU" sz="1600" dirty="0"/>
              <a:t>развитие личности и активизация самих школьников в процессах определения себя, своего места в мире профессий. 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13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Обстоятельства, влияющие на правильность </a:t>
            </a:r>
            <a:r>
              <a:rPr lang="ru-RU" sz="3200" dirty="0"/>
              <a:t>выбора сферы трудовой деятельности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273336"/>
              </p:ext>
            </p:extLst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2739752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Характер течения заболевания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успешного включения ребенка в систему трудовых 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адекватного профессионального выбора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род и условия профессиональной деятельности оказывают позитивное или негативное влияние на учащихся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ОВЗ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из основных механизмов социальной интеграции в целом, итоговая цель всего комплекса реабилитационных мероприятий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из-за объективных ограничений видов профессиональной деятельности, в которых может проявить себя человек с ОВЗ в силу искаженных представлений о собственных возможностях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533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Методы профориентационной </a:t>
            </a:r>
            <a:r>
              <a:rPr lang="ru-RU" sz="2800" dirty="0"/>
              <a:t>работы с </a:t>
            </a:r>
            <a:r>
              <a:rPr lang="ru-RU" sz="2800" dirty="0" smtClean="0"/>
              <a:t>обучающимися с </a:t>
            </a:r>
            <a:r>
              <a:rPr lang="ru-RU" sz="2800" dirty="0"/>
              <a:t>ОВЗ и/или инвалидностью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328592" cy="5233438"/>
          </a:xfrm>
        </p:spPr>
      </p:pic>
    </p:spTree>
    <p:extLst>
      <p:ext uri="{BB962C8B-B14F-4D97-AF65-F5344CB8AC3E}">
        <p14:creationId xmlns:p14="http://schemas.microsoft.com/office/powerpoint/2010/main" val="4227399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Объективные тесты с выбором ответа.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1728787"/>
            <a:ext cx="55530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4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Тесты-опросники, диагностирующие черты личности и </a:t>
            </a:r>
            <a:r>
              <a:rPr lang="ru-RU" dirty="0" smtClean="0"/>
              <a:t>направленность.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315200" cy="4876800"/>
          </a:xfrm>
        </p:spPr>
      </p:pic>
    </p:spTree>
    <p:extLst>
      <p:ext uri="{BB962C8B-B14F-4D97-AF65-F5344CB8AC3E}">
        <p14:creationId xmlns:p14="http://schemas.microsoft.com/office/powerpoint/2010/main" val="39676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Методики субъективного </a:t>
            </a:r>
            <a:r>
              <a:rPr lang="ru-RU" dirty="0" err="1"/>
              <a:t>шкалирования</a:t>
            </a:r>
            <a:r>
              <a:rPr lang="ru-RU" dirty="0"/>
              <a:t> и </a:t>
            </a:r>
            <a:r>
              <a:rPr lang="ru-RU" dirty="0" smtClean="0"/>
              <a:t>самооценки.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934254" cy="429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23041"/>
            <a:ext cx="48397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28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Интерактивные </a:t>
            </a:r>
            <a:r>
              <a:rPr lang="ru-RU" dirty="0" smtClean="0"/>
              <a:t>методики.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49" y="1600200"/>
            <a:ext cx="5737101" cy="4876800"/>
          </a:xfrm>
        </p:spPr>
      </p:pic>
    </p:spTree>
    <p:extLst>
      <p:ext uri="{BB962C8B-B14F-4D97-AF65-F5344CB8AC3E}">
        <p14:creationId xmlns:p14="http://schemas.microsoft.com/office/powerpoint/2010/main" val="3920983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159</TotalTime>
  <Words>698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Ясность</vt:lpstr>
      <vt:lpstr>Особенности профессионального самоопределения подростков в ОВЗ</vt:lpstr>
      <vt:lpstr>Выбор профессии для учащихся с ОВЗ</vt:lpstr>
      <vt:lpstr>Профориентация – это специально организованная помощь по оптимизации процессов профессионального самоопределения школьников.</vt:lpstr>
      <vt:lpstr>Обстоятельства, влияющие на правильность выбора сферы трудовой деятельности</vt:lpstr>
      <vt:lpstr>Методы профориентационной работы с обучающимися с ОВЗ и/или инвалидностью</vt:lpstr>
      <vt:lpstr>Объективные тесты с выбором ответа.</vt:lpstr>
      <vt:lpstr>Тесты-опросники, диагностирующие черты личности и направленность.</vt:lpstr>
      <vt:lpstr>Методики субъективного шкалирования и самооценки.</vt:lpstr>
      <vt:lpstr>Интерактивные методики.</vt:lpstr>
      <vt:lpstr>Проективные методики.</vt:lpstr>
      <vt:lpstr>Приборные психофизиологические методики.</vt:lpstr>
      <vt:lpstr>Методики и диагностики для выявления предпочитаемой профессии</vt:lpstr>
      <vt:lpstr>Методики и диагностики для выявления предпочитаемой профессии</vt:lpstr>
      <vt:lpstr>Методики и диагностики для выявления предпочитаемой профессии</vt:lpstr>
      <vt:lpstr>Пример разработки программы по профориентации и профессиональному самоопределению обучающихся</vt:lpstr>
      <vt:lpstr>I этап — Диагностический.</vt:lpstr>
      <vt:lpstr>II этап — Профпросвещение.</vt:lpstr>
      <vt:lpstr>III этап — «Профконсультирование учащихся».</vt:lpstr>
      <vt:lpstr>IV этап: «Постконсультативный контроль обучающихся». </vt:lpstr>
      <vt:lpstr>Выводы: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профессионального самоопределения подростков в ОВЗ</dc:title>
  <dc:creator>Asiou</dc:creator>
  <cp:lastModifiedBy>Татьяна Баранцева</cp:lastModifiedBy>
  <cp:revision>19</cp:revision>
  <dcterms:created xsi:type="dcterms:W3CDTF">2025-08-29T06:58:26Z</dcterms:created>
  <dcterms:modified xsi:type="dcterms:W3CDTF">2025-08-29T15:24:06Z</dcterms:modified>
</cp:coreProperties>
</file>