
<file path=[Content_Types].xml><?xml version="1.0" encoding="utf-8"?>
<Types xmlns="http://schemas.openxmlformats.org/package/2006/content-types">
  <Default Extension="svg" ContentType="image/svg+xml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slides/slide8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s/slide27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theme/theme3.xml" ContentType="application/vnd.openxmlformats-officedocument.theme+xml"/>
  <Override PartName="/ppt/slideMasters/slideMaster1.xml" ContentType="application/vnd.openxmlformats-officedocument.presentationml.slideMaster+xml"/>
  <Override PartName="/ppt/slides/slide14.xml" ContentType="application/vnd.openxmlformats-officedocument.presentationml.slide+xml"/>
  <Override PartName="/ppt/theme/theme2.xml" ContentType="application/vnd.openxmlformats-officedocument.them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docProps/custom.xml" ContentType="application/vnd.openxmlformats-officedocument.custom-properties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slides/slide28.xml" ContentType="application/vnd.openxmlformats-officedocument.presentationml.slide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  <p:sldMasterId id="2147483651" r:id="rId2"/>
  </p:sldMasterIdLst>
  <p:notesMasterIdLst>
    <p:notesMasterId r:id="rId4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18288000" cy="10287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theme" Target="theme/theme1.xml"/><Relationship Id="rId4" Type="http://schemas.openxmlformats.org/officeDocument/2006/relationships/theme" Target="theme/theme2.xml"/><Relationship Id="rId5" Type="http://schemas.openxmlformats.org/officeDocument/2006/relationships/theme" Target="theme/theme3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notesMaster" Target="notesMasters/notesMaster1.xml"/><Relationship Id="rId42" Type="http://schemas.openxmlformats.org/officeDocument/2006/relationships/presProps" Target="presProps.xml" /><Relationship Id="rId43" Type="http://schemas.openxmlformats.org/officeDocument/2006/relationships/tableStyles" Target="tableStyles.xml" /><Relationship Id="rId44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r>
              <a:rPr lang="en-US" sz="1800" b="0" u="none" strike="noStrike">
                <a:solidFill>
                  <a:schemeClr val="dk1"/>
                </a:solidFill>
                <a:uFillTx/>
                <a:latin typeface="Calibri"/>
              </a:rPr>
              <a:t>Для перемещения страницы щёлкните мышью</a:t>
            </a:r>
            <a:endParaRPr lang="en-US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-216000">
              <a:buNone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Для правки формата примечаний щёлкните мышью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&lt;верхний колонтитул&gt;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7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1748FB22-00D9-4803-BB2F-78FBFD6CAD78}" type="slidenum"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&lt;номер&gt;</a:t>
            </a:fld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E9BCBCF-12A4-4064-ABC0-4206D84BD80A}" type="slidenum">
              <a:rPr lang="ru-RU" sz="1200" b="0" u="none" strike="noStrike">
                <a:solidFill>
                  <a:srgbClr val="000000"/>
                </a:solidFill>
                <a:uFillTx/>
                <a:latin typeface="Times New Roman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9F036C8-4198-4FEB-851B-C0ED5FCB07D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endParaRPr lang="en-US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0F6FB0A-D7F0-4D3C-88E0-9D783B7F892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blank">
  <p:cSld name="Обычный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A9333A9-A61E-471F-B8AF-70451CF4966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F8A2D4E-31F5-4F1B-92F6-AA86502C7866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Calibri"/>
              </a:rPr>
              <a:t>Для правки текста заглавия щёлкните мышью</a:t>
            </a:r>
            <a:endParaRPr lang="en-US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chemeClr val="dk1"/>
                </a:solidFill>
                <a:uFillTx/>
                <a:latin typeface="Calibri"/>
              </a:rPr>
              <a:t>Для правки структуры щёлкните мышью</a:t>
            </a:r>
            <a:endParaRPr lang="en-US" sz="32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 структуры</a:t>
            </a:r>
            <a:endParaRPr lang="en-US" sz="24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 структуры</a:t>
            </a:r>
            <a:endParaRPr lang="en-US" sz="20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Calibri"/>
              </a:rPr>
              <a:t>Четвёртый уровень структуры</a:t>
            </a:r>
            <a:endParaRPr lang="en-US" sz="20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 структуры</a:t>
            </a:r>
            <a:endParaRPr lang="en-US" sz="20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Calibri"/>
              </a:rPr>
              <a:t>Шестой уровень структуры</a:t>
            </a:r>
            <a:endParaRPr lang="en-US" sz="20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Calibri"/>
              </a:rPr>
              <a:t>Седьмой уровень структуры</a:t>
            </a:r>
            <a:endParaRPr lang="en-US" sz="20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rgbClr val="8B8B8B"/>
                </a:solidFill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BB5F04A-BE24-41AE-98E6-CE61AEC591B9}" type="slidenum">
              <a:rPr lang="en-US" sz="1200" b="0" u="none" strike="noStrike">
                <a:solidFill>
                  <a:srgbClr val="8B8B8B"/>
                </a:solidFill>
                <a:uFillTx/>
                <a:latin typeface="Calibri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Calibri"/>
              </a:rPr>
              <a:t>Для правки текста заглавия щёлкните мышью</a:t>
            </a:r>
            <a:endParaRPr lang="en-US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chemeClr val="dk1"/>
                </a:solidFill>
                <a:uFillTx/>
                <a:latin typeface="Calibri"/>
              </a:rPr>
              <a:t>Для правки структуры щёлкните мышью</a:t>
            </a:r>
            <a:endParaRPr lang="en-US" sz="32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 структуры</a:t>
            </a:r>
            <a:endParaRPr lang="en-US" sz="24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 структуры</a:t>
            </a:r>
            <a:endParaRPr lang="en-US" sz="20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Calibri"/>
              </a:rPr>
              <a:t>Четвёртый уровень структуры</a:t>
            </a:r>
            <a:endParaRPr lang="en-US" sz="20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 структуры</a:t>
            </a:r>
            <a:endParaRPr lang="en-US" sz="20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Calibri"/>
              </a:rPr>
              <a:t>Шестой уровень структуры</a:t>
            </a:r>
            <a:endParaRPr lang="en-US" sz="20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Calibri"/>
              </a:rPr>
              <a:t>Седьмой уровень структуры</a:t>
            </a:r>
            <a:endParaRPr lang="en-US" sz="20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media1.svg"/><Relationship Id="rId4" Type="http://schemas.openxmlformats.org/officeDocument/2006/relationships/image" Target="../media/image2.png"/><Relationship Id="rId5" Type="http://schemas.openxmlformats.org/officeDocument/2006/relationships/image" Target="../media/media2.svg"/><Relationship Id="rId6" Type="http://schemas.openxmlformats.org/officeDocument/2006/relationships/image" Target="../media/image3.png"/><Relationship Id="rId7" Type="http://schemas.openxmlformats.org/officeDocument/2006/relationships/image" Target="../media/media3.sv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29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30.png"/><Relationship Id="rId4" Type="http://schemas.openxmlformats.org/officeDocument/2006/relationships/image" Target="../media/media14.svg"/><Relationship Id="rId5" Type="http://schemas.openxmlformats.org/officeDocument/2006/relationships/image" Target="../media/image24.png"/><Relationship Id="rId6" Type="http://schemas.openxmlformats.org/officeDocument/2006/relationships/image" Target="../media/image7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3.png"/><Relationship Id="rId6" Type="http://schemas.openxmlformats.org/officeDocument/2006/relationships/image" Target="../media/image10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4.png"/><Relationship Id="rId4" Type="http://schemas.openxmlformats.org/officeDocument/2006/relationships/image" Target="../media/image31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32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png"/><Relationship Id="rId6" Type="http://schemas.openxmlformats.org/officeDocument/2006/relationships/image" Target="../media/media15.sv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24.png"/><Relationship Id="rId4" Type="http://schemas.openxmlformats.org/officeDocument/2006/relationships/image" Target="../media/image7.png"/><Relationship Id="rId5" Type="http://schemas.openxmlformats.org/officeDocument/2006/relationships/image" Target="../media/image36.png"/><Relationship Id="rId6" Type="http://schemas.openxmlformats.org/officeDocument/2006/relationships/image" Target="../media/media16.sv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3.png"/><Relationship Id="rId6" Type="http://schemas.openxmlformats.org/officeDocument/2006/relationships/image" Target="../media/image10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35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37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3.png"/><Relationship Id="rId4" Type="http://schemas.openxmlformats.org/officeDocument/2006/relationships/image" Target="../media/image38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media4.svg"/><Relationship Id="rId6" Type="http://schemas.openxmlformats.org/officeDocument/2006/relationships/image" Target="../media/image14.png"/><Relationship Id="rId7" Type="http://schemas.openxmlformats.org/officeDocument/2006/relationships/image" Target="../media/media5.svg"/><Relationship Id="rId8" Type="http://schemas.openxmlformats.org/officeDocument/2006/relationships/image" Target="../media/image15.png"/><Relationship Id="rId9" Type="http://schemas.openxmlformats.org/officeDocument/2006/relationships/image" Target="../media/media6.sv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3.png"/><Relationship Id="rId4" Type="http://schemas.openxmlformats.org/officeDocument/2006/relationships/image" Target="../media/image39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7.png"/><Relationship Id="rId4" Type="http://schemas.openxmlformats.org/officeDocument/2006/relationships/image" Target="../media/image40.png"/><Relationship Id="rId5" Type="http://schemas.openxmlformats.org/officeDocument/2006/relationships/image" Target="../media/image13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3.png"/><Relationship Id="rId6" Type="http://schemas.openxmlformats.org/officeDocument/2006/relationships/image" Target="../media/image10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3.png"/><Relationship Id="rId4" Type="http://schemas.openxmlformats.org/officeDocument/2006/relationships/image" Target="../media/image41.jp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42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3.jpg"/><Relationship Id="rId5" Type="http://schemas.openxmlformats.org/officeDocument/2006/relationships/image" Target="../media/image26.pn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24.png"/><Relationship Id="rId4" Type="http://schemas.openxmlformats.org/officeDocument/2006/relationships/image" Target="../media/image7.png"/><Relationship Id="rId5" Type="http://schemas.openxmlformats.org/officeDocument/2006/relationships/image" Target="../media/image44.png"/><Relationship Id="rId6" Type="http://schemas.openxmlformats.org/officeDocument/2006/relationships/image" Target="../media/media17.sv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3.png"/><Relationship Id="rId6" Type="http://schemas.openxmlformats.org/officeDocument/2006/relationships/image" Target="../media/image10.pn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6.png"/><Relationship Id="rId4" Type="http://schemas.openxmlformats.org/officeDocument/2006/relationships/image" Target="../media/image24.png"/><Relationship Id="rId5" Type="http://schemas.openxmlformats.org/officeDocument/2006/relationships/image" Target="../media/image45.jp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46.png"/><Relationship Id="rId7" Type="http://schemas.openxmlformats.org/officeDocument/2006/relationships/image" Target="../media/image47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6.png"/><Relationship Id="rId4" Type="http://schemas.openxmlformats.org/officeDocument/2006/relationships/image" Target="../media/media7.svg"/><Relationship Id="rId5" Type="http://schemas.openxmlformats.org/officeDocument/2006/relationships/image" Target="../media/image17.png"/><Relationship Id="rId6" Type="http://schemas.openxmlformats.org/officeDocument/2006/relationships/image" Target="../media/media8.svg"/><Relationship Id="rId7" Type="http://schemas.openxmlformats.org/officeDocument/2006/relationships/image" Target="../media/image15.png"/><Relationship Id="rId8" Type="http://schemas.openxmlformats.org/officeDocument/2006/relationships/image" Target="../media/image2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6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48.jp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6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49.jpg"/><Relationship Id="rId8" Type="http://schemas.openxmlformats.org/officeDocument/2006/relationships/image" Target="../media/image50.jp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png"/><Relationship Id="rId3" Type="http://schemas.openxmlformats.org/officeDocument/2006/relationships/image" Target="../media/media18.svg"/><Relationship Id="rId4" Type="http://schemas.openxmlformats.org/officeDocument/2006/relationships/image" Target="../media/image52.pn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jp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54.jpg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26.png"/><Relationship Id="rId4" Type="http://schemas.openxmlformats.org/officeDocument/2006/relationships/image" Target="../media/image55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20.png"/><Relationship Id="rId4" Type="http://schemas.openxmlformats.org/officeDocument/2006/relationships/image" Target="../media/media9.sv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21.png"/><Relationship Id="rId4" Type="http://schemas.openxmlformats.org/officeDocument/2006/relationships/image" Target="../media/media10.svg"/><Relationship Id="rId5" Type="http://schemas.openxmlformats.org/officeDocument/2006/relationships/image" Target="../media/image22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23.png"/><Relationship Id="rId4" Type="http://schemas.openxmlformats.org/officeDocument/2006/relationships/image" Target="../media/media11.svg"/><Relationship Id="rId5" Type="http://schemas.openxmlformats.org/officeDocument/2006/relationships/image" Target="../media/image24.png"/><Relationship Id="rId6" Type="http://schemas.openxmlformats.org/officeDocument/2006/relationships/image" Target="../media/image7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media12.svg"/><Relationship Id="rId6" Type="http://schemas.openxmlformats.org/officeDocument/2006/relationships/image" Target="../media/image3.png"/><Relationship Id="rId7" Type="http://schemas.openxmlformats.org/officeDocument/2006/relationships/image" Target="../media/image10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media13.svg"/><Relationship Id="rId4" Type="http://schemas.openxmlformats.org/officeDocument/2006/relationships/image" Target="../media/image27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>
  <p:cSld>
    <p:bg>
      <p:bgPr>
        <a:solidFill>
          <a:srgbClr val="ADC7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5862240" y="1287000"/>
            <a:ext cx="9912960" cy="8034120"/>
          </a:xfrm>
          <a:prstGeom prst="rect">
            <a:avLst/>
          </a:prstGeom>
          <a:ln w="0">
            <a:noFill/>
          </a:ln>
        </p:spPr>
      </p:pic>
      <p:pic>
        <p:nvPicPr>
          <p:cNvPr id="19" name="Picture 5" descr="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 flipH="1">
            <a:off x="427680" y="2811960"/>
            <a:ext cx="5794920" cy="7232400"/>
          </a:xfrm>
          <a:prstGeom prst="rect">
            <a:avLst/>
          </a:prstGeom>
          <a:ln w="0">
            <a:noFill/>
          </a:ln>
        </p:spPr>
      </p:pic>
      <p:pic>
        <p:nvPicPr>
          <p:cNvPr id="20" name="Picture 6" descr=""/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>
          <a:xfrm>
            <a:off x="8297280" y="901080"/>
            <a:ext cx="5139360" cy="810360"/>
          </a:xfrm>
          <a:prstGeom prst="rect">
            <a:avLst/>
          </a:prstGeom>
          <a:ln w="0">
            <a:noFill/>
          </a:ln>
        </p:spPr>
      </p:pic>
      <p:grpSp>
        <p:nvGrpSpPr>
          <p:cNvPr id="21" name="Group 8"/>
          <p:cNvGrpSpPr/>
          <p:nvPr/>
        </p:nvGrpSpPr>
        <p:grpSpPr>
          <a:xfrm>
            <a:off x="15897960" y="7682400"/>
            <a:ext cx="1572120" cy="1499760"/>
            <a:chOff x="15897960" y="7682400"/>
            <a:chExt cx="1572120" cy="1499760"/>
          </a:xfrm>
        </p:grpSpPr>
        <p:pic>
          <p:nvPicPr>
            <p:cNvPr id="22" name="Picture 9" descr=""/>
            <p:cNvPicPr/>
            <p:nvPr/>
          </p:nvPicPr>
          <p:blipFill>
            <a:blip r:embed="rId8"/>
            <a:stretch/>
          </p:blipFill>
          <p:spPr>
            <a:xfrm rot="5400000">
              <a:off x="16521120" y="8233200"/>
              <a:ext cx="957600" cy="940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" name="Picture 10" descr=""/>
            <p:cNvPicPr/>
            <p:nvPr/>
          </p:nvPicPr>
          <p:blipFill>
            <a:blip r:embed="rId9"/>
            <a:stretch/>
          </p:blipFill>
          <p:spPr>
            <a:xfrm rot="5400000">
              <a:off x="15917760" y="7977960"/>
              <a:ext cx="453240" cy="492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" name="Picture 11" descr=""/>
            <p:cNvPicPr/>
            <p:nvPr/>
          </p:nvPicPr>
          <p:blipFill>
            <a:blip r:embed="rId10"/>
            <a:stretch/>
          </p:blipFill>
          <p:spPr>
            <a:xfrm rot="5400000">
              <a:off x="16696800" y="7694280"/>
              <a:ext cx="315000" cy="29124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25" name="Picture 12" descr=""/>
          <p:cNvPicPr/>
          <p:nvPr/>
        </p:nvPicPr>
        <p:blipFill>
          <a:blip r:embed="rId11"/>
          <a:stretch/>
        </p:blipFill>
        <p:spPr>
          <a:xfrm>
            <a:off x="1699200" y="242280"/>
            <a:ext cx="872640" cy="973800"/>
          </a:xfrm>
          <a:prstGeom prst="rect">
            <a:avLst/>
          </a:prstGeom>
          <a:ln w="0">
            <a:noFill/>
          </a:ln>
        </p:spPr>
      </p:pic>
      <p:pic>
        <p:nvPicPr>
          <p:cNvPr id="26" name="Picture 14" descr=""/>
          <p:cNvPicPr/>
          <p:nvPr/>
        </p:nvPicPr>
        <p:blipFill>
          <a:blip r:embed="rId12"/>
          <a:stretch/>
        </p:blipFill>
        <p:spPr>
          <a:xfrm>
            <a:off x="3317400" y="808560"/>
            <a:ext cx="761400" cy="849240"/>
          </a:xfrm>
          <a:prstGeom prst="rect">
            <a:avLst/>
          </a:prstGeom>
          <a:ln w="0">
            <a:noFill/>
          </a:ln>
        </p:spPr>
      </p:pic>
      <p:pic>
        <p:nvPicPr>
          <p:cNvPr id="27" name="Picture 16" descr=""/>
          <p:cNvPicPr/>
          <p:nvPr/>
        </p:nvPicPr>
        <p:blipFill>
          <a:blip r:embed="rId13"/>
          <a:stretch/>
        </p:blipFill>
        <p:spPr>
          <a:xfrm>
            <a:off x="9595080" y="7815600"/>
            <a:ext cx="3122280" cy="48600"/>
          </a:xfrm>
          <a:prstGeom prst="rect">
            <a:avLst/>
          </a:prstGeom>
          <a:ln w="0">
            <a:noFill/>
          </a:ln>
        </p:spPr>
      </p:pic>
      <p:pic>
        <p:nvPicPr>
          <p:cNvPr id="28" name="Picture 17" descr=""/>
          <p:cNvPicPr/>
          <p:nvPr/>
        </p:nvPicPr>
        <p:blipFill>
          <a:blip r:embed="rId14"/>
          <a:stretch/>
        </p:blipFill>
        <p:spPr>
          <a:xfrm>
            <a:off x="961560" y="1548720"/>
            <a:ext cx="761400" cy="849240"/>
          </a:xfrm>
          <a:prstGeom prst="rect">
            <a:avLst/>
          </a:prstGeom>
          <a:ln w="0">
            <a:noFill/>
          </a:ln>
        </p:spPr>
      </p:pic>
      <p:sp>
        <p:nvSpPr>
          <p:cNvPr id="29" name="TextBox 18"/>
          <p:cNvSpPr/>
          <p:nvPr/>
        </p:nvSpPr>
        <p:spPr>
          <a:xfrm>
            <a:off x="6088680" y="2558880"/>
            <a:ext cx="9640440" cy="411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ru-RU" sz="5400" b="0" u="none" strike="noStrike">
                <a:solidFill>
                  <a:srgbClr val="002060"/>
                </a:solidFill>
                <a:uFillTx/>
                <a:latin typeface="Open Sans Extra Bold"/>
              </a:rPr>
              <a:t>Топ-5 проблем школьного обучения детей с ОВЗ, </a:t>
            </a:r>
            <a:endParaRPr lang="ru-RU" sz="5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5400" b="0" u="none" strike="noStrike">
                <a:solidFill>
                  <a:srgbClr val="002060"/>
                </a:solidFill>
                <a:uFillTx/>
                <a:latin typeface="Open Sans Extra Bold"/>
              </a:rPr>
              <a:t>которые можно решить </a:t>
            </a:r>
            <a:endParaRPr lang="ru-RU" sz="5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5400" b="0" u="none" strike="noStrike">
                <a:solidFill>
                  <a:srgbClr val="002060"/>
                </a:solidFill>
                <a:uFillTx/>
                <a:latin typeface="Open Sans Extra Bold"/>
              </a:rPr>
              <a:t>с помощью нейропсихологии</a:t>
            </a:r>
            <a:endParaRPr lang="ru-RU" sz="5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30" name="Group 19"/>
          <p:cNvGrpSpPr/>
          <p:nvPr/>
        </p:nvGrpSpPr>
        <p:grpSpPr>
          <a:xfrm>
            <a:off x="15759360" y="647640"/>
            <a:ext cx="1499760" cy="1572120"/>
            <a:chOff x="15759360" y="647640"/>
            <a:chExt cx="1499760" cy="1572120"/>
          </a:xfrm>
        </p:grpSpPr>
        <p:pic>
          <p:nvPicPr>
            <p:cNvPr id="31" name="Picture 20" descr=""/>
            <p:cNvPicPr/>
            <p:nvPr/>
          </p:nvPicPr>
          <p:blipFill>
            <a:blip r:embed="rId8"/>
            <a:stretch/>
          </p:blipFill>
          <p:spPr>
            <a:xfrm>
              <a:off x="16301520" y="647640"/>
              <a:ext cx="957600" cy="940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2" name="Picture 21" descr=""/>
            <p:cNvPicPr/>
            <p:nvPr/>
          </p:nvPicPr>
          <p:blipFill>
            <a:blip r:embed="rId9"/>
            <a:stretch/>
          </p:blipFill>
          <p:spPr>
            <a:xfrm>
              <a:off x="16074360" y="1726920"/>
              <a:ext cx="453240" cy="492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3" name="Picture 22" descr=""/>
            <p:cNvPicPr/>
            <p:nvPr/>
          </p:nvPicPr>
          <p:blipFill>
            <a:blip r:embed="rId10"/>
            <a:stretch/>
          </p:blipFill>
          <p:spPr>
            <a:xfrm>
              <a:off x="15759360" y="1118160"/>
              <a:ext cx="315000" cy="29124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>
  <p:cSld>
    <p:bg>
      <p:bgPr>
        <a:solidFill>
          <a:srgbClr val="ADC7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8" descr=""/>
          <p:cNvPicPr/>
          <p:nvPr/>
        </p:nvPicPr>
        <p:blipFill>
          <a:blip r:embed="rId2"/>
          <a:stretch/>
        </p:blipFill>
        <p:spPr>
          <a:xfrm rot="1433400">
            <a:off x="10725480" y="563760"/>
            <a:ext cx="8949960" cy="2930760"/>
          </a:xfrm>
          <a:prstGeom prst="rect">
            <a:avLst/>
          </a:prstGeom>
          <a:ln w="0">
            <a:noFill/>
          </a:ln>
        </p:spPr>
      </p:pic>
      <p:grpSp>
        <p:nvGrpSpPr>
          <p:cNvPr id="109" name="Group 11"/>
          <p:cNvGrpSpPr/>
          <p:nvPr/>
        </p:nvGrpSpPr>
        <p:grpSpPr>
          <a:xfrm>
            <a:off x="165600" y="8157960"/>
            <a:ext cx="2306880" cy="2200320"/>
            <a:chOff x="165600" y="8157960"/>
            <a:chExt cx="2306880" cy="2200320"/>
          </a:xfrm>
        </p:grpSpPr>
        <p:pic>
          <p:nvPicPr>
            <p:cNvPr id="110" name="Picture 12" descr=""/>
            <p:cNvPicPr/>
            <p:nvPr/>
          </p:nvPicPr>
          <p:blipFill>
            <a:blip r:embed="rId3"/>
            <a:stretch/>
          </p:blipFill>
          <p:spPr>
            <a:xfrm rot="5400000">
              <a:off x="1080000" y="8965800"/>
              <a:ext cx="1405080" cy="1379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1" name="Picture 13" descr=""/>
            <p:cNvPicPr/>
            <p:nvPr/>
          </p:nvPicPr>
          <p:blipFill>
            <a:blip r:embed="rId4"/>
            <a:stretch/>
          </p:blipFill>
          <p:spPr>
            <a:xfrm rot="5400000">
              <a:off x="194400" y="8591040"/>
              <a:ext cx="665280" cy="723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2" name="Picture 14" descr=""/>
            <p:cNvPicPr/>
            <p:nvPr/>
          </p:nvPicPr>
          <p:blipFill>
            <a:blip r:embed="rId5"/>
            <a:stretch/>
          </p:blipFill>
          <p:spPr>
            <a:xfrm rot="5400000">
              <a:off x="1337400" y="8175240"/>
              <a:ext cx="462240" cy="427680"/>
            </a:xfrm>
            <a:prstGeom prst="rect">
              <a:avLst/>
            </a:prstGeom>
            <a:ln w="0">
              <a:noFill/>
            </a:ln>
          </p:spPr>
        </p:pic>
      </p:grpSp>
      <p:graphicFrame>
        <p:nvGraphicFramePr>
          <p:cNvPr id="113" name="Таблица 9"/>
          <p:cNvGraphicFramePr>
            <a:graphicFrameLocks xmlns:a="http://schemas.openxmlformats.org/drawingml/2006/main"/>
          </p:cNvGraphicFramePr>
          <p:nvPr/>
        </p:nvGraphicFramePr>
        <p:xfrm>
          <a:off x="437040" y="343080"/>
          <a:ext cx="3995640" cy="6128280"/>
        </p:xfrm>
        <a:graphic>
          <a:graphicData uri="http://schemas.openxmlformats.org/drawingml/2006/table">
            <a:tbl>
              <a:tblPr/>
              <a:tblGrid>
                <a:gridCol w="3996000"/>
              </a:tblGrid>
              <a:tr h="88524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ОПИСАНИЕ 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ИГРЫ/ПРИЁМА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52434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Игра «Дорожка Знайки»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2800" b="1" i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Оборудование:</a:t>
                      </a: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 </a:t>
                      </a: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дорожка.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i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Ход игры: </a:t>
                      </a: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Задача ребенка пропрыгать дорожку по инструкции учителя.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4" name="Рисунок 2" descr=""/>
          <p:cNvPicPr/>
          <p:nvPr/>
        </p:nvPicPr>
        <p:blipFill>
          <a:blip r:embed="rId6"/>
          <a:stretch/>
        </p:blipFill>
        <p:spPr>
          <a:xfrm>
            <a:off x="10058400" y="5366880"/>
            <a:ext cx="7776720" cy="4473720"/>
          </a:xfrm>
          <a:prstGeom prst="rect">
            <a:avLst/>
          </a:prstGeom>
          <a:ln w="88920" cap="sq">
            <a:solidFill>
              <a:srgbClr val="FFFFFF"/>
            </a:solidFill>
            <a:miter/>
          </a:ln>
          <a:effectLst>
            <a:outerShdw blurRad="55080" dist="18000" dir="5400000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115" name="Таблица 4"/>
          <p:cNvGraphicFramePr>
            <a:graphicFrameLocks xmlns:a="http://schemas.openxmlformats.org/drawingml/2006/main"/>
          </p:cNvGraphicFramePr>
          <p:nvPr/>
        </p:nvGraphicFramePr>
        <p:xfrm>
          <a:off x="4655520" y="343080"/>
          <a:ext cx="5119200" cy="5267520"/>
        </p:xfrm>
        <a:graphic>
          <a:graphicData uri="http://schemas.openxmlformats.org/drawingml/2006/table">
            <a:tbl>
              <a:tblPr/>
              <a:tblGrid>
                <a:gridCol w="5119560"/>
              </a:tblGrid>
              <a:tr h="91656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КОГДА МОЖНО 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ИСПОЛЬЗОВАТЬ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32439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Рекомендуем: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утренняя встреча;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этап мотивации;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повторение пройденного материала;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физминутка;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динамическая пауза.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Нежелательно: 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перед контрольной  работой;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перед изучением сложной темы.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2000"/>
    </mc:Choice>
    <mc:Fallback>
      <p:transition spd="slow"/>
    </mc:Fallback>
  </mc:AlternateContent>
  <p:timing>
    <p:tnLst>
      <p:par>
        <p:cTn id="50" dur="indefinite" restart="never" nodeType="tmRoot">
          <p:childTnLst>
            <p:seq>
              <p:cTn id="51" dur="indefinite" nodeType="mainSeq">
                <p:childTnLst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>
  <p:cSld>
    <p:bg>
      <p:bgPr>
        <a:solidFill>
          <a:srgbClr val="ADC7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2"/>
          <p:cNvGrpSpPr/>
          <p:nvPr/>
        </p:nvGrpSpPr>
        <p:grpSpPr>
          <a:xfrm>
            <a:off x="548280" y="723240"/>
            <a:ext cx="12420360" cy="8077680"/>
            <a:chOff x="548280" y="723240"/>
            <a:chExt cx="12420360" cy="8077680"/>
          </a:xfrm>
        </p:grpSpPr>
        <p:sp>
          <p:nvSpPr>
            <p:cNvPr id="117" name="AutoShape 3"/>
            <p:cNvSpPr/>
            <p:nvPr/>
          </p:nvSpPr>
          <p:spPr>
            <a:xfrm>
              <a:off x="548280" y="723240"/>
              <a:ext cx="12420360" cy="8077680"/>
            </a:xfrm>
            <a:prstGeom prst="rect">
              <a:avLst/>
            </a:prstGeom>
            <a:solidFill>
              <a:srgbClr val="F4E9D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anchor="t">
              <a:noAutofit/>
            </a:bodyPr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18" name="AutoShape 4"/>
            <p:cNvSpPr/>
            <p:nvPr/>
          </p:nvSpPr>
          <p:spPr>
            <a:xfrm>
              <a:off x="548280" y="723240"/>
              <a:ext cx="12420360" cy="1063440"/>
            </a:xfrm>
            <a:prstGeom prst="rect">
              <a:avLst/>
            </a:prstGeom>
            <a:solidFill>
              <a:srgbClr val="C1BCB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anchor="t">
              <a:noAutofit/>
            </a:bodyPr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pic>
          <p:nvPicPr>
            <p:cNvPr id="119" name="Picture 5" descr=""/>
            <p:cNvPicPr/>
            <p:nvPr/>
          </p:nvPicPr>
          <p:blipFill>
            <a:blip r:embed="rId2"/>
            <a:stretch/>
          </p:blipFill>
          <p:spPr>
            <a:xfrm>
              <a:off x="1055880" y="1008360"/>
              <a:ext cx="935640" cy="4935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20" name="Picture 6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15274080" y="4915080"/>
            <a:ext cx="1486800" cy="4927320"/>
          </a:xfrm>
          <a:prstGeom prst="rect">
            <a:avLst/>
          </a:prstGeom>
          <a:ln w="0">
            <a:noFill/>
          </a:ln>
        </p:spPr>
      </p:pic>
      <p:sp>
        <p:nvSpPr>
          <p:cNvPr id="121" name="TextBox 8"/>
          <p:cNvSpPr/>
          <p:nvPr/>
        </p:nvSpPr>
        <p:spPr>
          <a:xfrm>
            <a:off x="425160" y="2382120"/>
            <a:ext cx="12523680" cy="850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9000" b="1" u="none" strike="noStrike">
                <a:solidFill>
                  <a:srgbClr val="002060"/>
                </a:solidFill>
                <a:uFillTx/>
                <a:latin typeface="Bookman Old Style"/>
              </a:rPr>
              <a:t>Кейс</a:t>
            </a:r>
            <a:r>
              <a:rPr lang="en-US" sz="9000" b="1" u="none" strike="noStrike">
                <a:solidFill>
                  <a:srgbClr val="002060"/>
                </a:solidFill>
                <a:uFillTx/>
                <a:latin typeface="Bookman Old Style"/>
              </a:rPr>
              <a:t> № </a:t>
            </a:r>
            <a:r>
              <a:rPr lang="ru-RU" sz="9000" b="1" u="none" strike="noStrike">
                <a:solidFill>
                  <a:srgbClr val="002060"/>
                </a:solidFill>
                <a:uFillTx/>
                <a:latin typeface="Bookman Old Style"/>
              </a:rPr>
              <a:t>2.</a:t>
            </a:r>
            <a:endParaRPr lang="ru-RU" sz="9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400" b="1" u="none" strike="noStrike">
                <a:solidFill>
                  <a:srgbClr val="002060"/>
                </a:solidFill>
                <a:uFillTx/>
                <a:latin typeface="Bookman Old Style"/>
              </a:rPr>
              <a:t> 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5000" b="1" u="none" strike="noStrike">
                <a:solidFill>
                  <a:srgbClr val="002060"/>
                </a:solidFill>
                <a:uFillTx/>
                <a:latin typeface="Bookman Old Style"/>
              </a:rPr>
              <a:t>Педагоги говорят:</a:t>
            </a:r>
            <a:endParaRPr lang="ru-RU" sz="5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5000" b="1" u="none" strike="noStrike">
                <a:solidFill>
                  <a:srgbClr val="002060"/>
                </a:solidFill>
                <a:uFillTx/>
                <a:latin typeface="Bookman Old Style"/>
              </a:rPr>
              <a:t> </a:t>
            </a:r>
            <a:r>
              <a:rPr lang="ru-RU" sz="5000" b="1" u="none" strike="noStrike">
                <a:solidFill>
                  <a:srgbClr val="002060"/>
                </a:solidFill>
                <a:uFillTx/>
                <a:latin typeface="Bookman Old Style"/>
              </a:rPr>
              <a:t>«У ребёнка всё валится из рук- ручка, учебники, пенал. </a:t>
            </a:r>
            <a:endParaRPr lang="ru-RU" sz="5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5000" b="1" u="none" strike="noStrike">
                <a:solidFill>
                  <a:srgbClr val="002060"/>
                </a:solidFill>
                <a:uFillTx/>
                <a:latin typeface="Bookman Old Style"/>
              </a:rPr>
              <a:t>Плохо пишет».</a:t>
            </a:r>
            <a:endParaRPr lang="ru-RU" sz="5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5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5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5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0" b="1" u="none" strike="noStrike">
                <a:solidFill>
                  <a:srgbClr val="002060"/>
                </a:solidFill>
                <a:uFillTx/>
                <a:latin typeface="Bookman Old Style"/>
              </a:rPr>
              <a:t> </a:t>
            </a:r>
            <a:endParaRPr lang="ru-RU" sz="9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2" name="Picture 10" descr=""/>
          <p:cNvPicPr/>
          <p:nvPr/>
        </p:nvPicPr>
        <p:blipFill>
          <a:blip r:embed="rId5"/>
          <a:stretch/>
        </p:blipFill>
        <p:spPr>
          <a:xfrm>
            <a:off x="16523640" y="723240"/>
            <a:ext cx="796320" cy="888480"/>
          </a:xfrm>
          <a:prstGeom prst="rect">
            <a:avLst/>
          </a:prstGeom>
          <a:ln w="0">
            <a:noFill/>
          </a:ln>
        </p:spPr>
      </p:pic>
      <p:pic>
        <p:nvPicPr>
          <p:cNvPr id="123" name="Picture 11" descr=""/>
          <p:cNvPicPr/>
          <p:nvPr/>
        </p:nvPicPr>
        <p:blipFill>
          <a:blip r:embed="rId6"/>
          <a:stretch/>
        </p:blipFill>
        <p:spPr>
          <a:xfrm>
            <a:off x="16486920" y="2324160"/>
            <a:ext cx="796320" cy="888480"/>
          </a:xfrm>
          <a:prstGeom prst="rect">
            <a:avLst/>
          </a:prstGeom>
          <a:ln w="0">
            <a:noFill/>
          </a:ln>
        </p:spPr>
      </p:pic>
      <p:pic>
        <p:nvPicPr>
          <p:cNvPr id="124" name="Picture 12" descr=""/>
          <p:cNvPicPr/>
          <p:nvPr/>
        </p:nvPicPr>
        <p:blipFill>
          <a:blip r:embed="rId5"/>
          <a:stretch/>
        </p:blipFill>
        <p:spPr>
          <a:xfrm>
            <a:off x="14524200" y="1681920"/>
            <a:ext cx="796320" cy="888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2000"/>
    </mc:Choice>
    <mc:Fallback>
      <p:transition spd="slow"/>
    </mc:Fallback>
  </mc:AlternateContent>
  <p:timing>
    <p:tnLst>
      <p:par>
        <p:cTn id="58" dur="indefinite" restart="never" nodeType="tmRoot">
          <p:childTnLst>
            <p:seq>
              <p:cTn id="59" dur="indefinite" nodeType="mainSeq"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>
  <p:cSld>
    <p:bg>
      <p:bgPr>
        <a:solidFill>
          <a:srgbClr val="ADC7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2"/>
          <p:cNvGrpSpPr/>
          <p:nvPr/>
        </p:nvGrpSpPr>
        <p:grpSpPr>
          <a:xfrm>
            <a:off x="1009800" y="770400"/>
            <a:ext cx="10800720" cy="8077680"/>
            <a:chOff x="1009800" y="770400"/>
            <a:chExt cx="10800720" cy="8077680"/>
          </a:xfrm>
        </p:grpSpPr>
        <p:sp>
          <p:nvSpPr>
            <p:cNvPr id="126" name="AutoShape 3"/>
            <p:cNvSpPr/>
            <p:nvPr/>
          </p:nvSpPr>
          <p:spPr>
            <a:xfrm>
              <a:off x="1009800" y="770400"/>
              <a:ext cx="10800720" cy="8077680"/>
            </a:xfrm>
            <a:prstGeom prst="rect">
              <a:avLst/>
            </a:prstGeom>
            <a:solidFill>
              <a:srgbClr val="F4E9D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anchor="t">
              <a:noAutofit/>
            </a:bodyPr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27" name="AutoShape 4"/>
            <p:cNvSpPr/>
            <p:nvPr/>
          </p:nvSpPr>
          <p:spPr>
            <a:xfrm>
              <a:off x="1009800" y="770400"/>
              <a:ext cx="10800720" cy="1063440"/>
            </a:xfrm>
            <a:prstGeom prst="rect">
              <a:avLst/>
            </a:prstGeom>
            <a:solidFill>
              <a:srgbClr val="C1BCB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anchor="t">
              <a:noAutofit/>
            </a:bodyPr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pic>
          <p:nvPicPr>
            <p:cNvPr id="128" name="Picture 5" descr=""/>
            <p:cNvPicPr/>
            <p:nvPr/>
          </p:nvPicPr>
          <p:blipFill>
            <a:blip r:embed="rId2"/>
            <a:stretch/>
          </p:blipFill>
          <p:spPr>
            <a:xfrm>
              <a:off x="1451520" y="1055520"/>
              <a:ext cx="813600" cy="4935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29" name="Picture 17" descr=""/>
          <p:cNvPicPr/>
          <p:nvPr/>
        </p:nvPicPr>
        <p:blipFill>
          <a:blip r:embed="rId3"/>
          <a:stretch/>
        </p:blipFill>
        <p:spPr>
          <a:xfrm>
            <a:off x="16678440" y="9057600"/>
            <a:ext cx="796320" cy="888480"/>
          </a:xfrm>
          <a:prstGeom prst="rect">
            <a:avLst/>
          </a:prstGeom>
          <a:ln w="0">
            <a:noFill/>
          </a:ln>
        </p:spPr>
      </p:pic>
      <p:pic>
        <p:nvPicPr>
          <p:cNvPr id="130" name="Picture 17" descr=""/>
          <p:cNvPicPr/>
          <p:nvPr/>
        </p:nvPicPr>
        <p:blipFill>
          <a:blip r:embed="rId3"/>
          <a:stretch/>
        </p:blipFill>
        <p:spPr>
          <a:xfrm>
            <a:off x="15018840" y="9268920"/>
            <a:ext cx="796320" cy="888480"/>
          </a:xfrm>
          <a:prstGeom prst="rect">
            <a:avLst/>
          </a:prstGeom>
          <a:ln w="0">
            <a:noFill/>
          </a:ln>
        </p:spPr>
      </p:pic>
      <p:sp>
        <p:nvSpPr>
          <p:cNvPr id="131" name="TextBox 18"/>
          <p:cNvSpPr/>
          <p:nvPr/>
        </p:nvSpPr>
        <p:spPr>
          <a:xfrm>
            <a:off x="609840" y="1967040"/>
            <a:ext cx="11181600" cy="566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ctr" defTabSz="914400">
              <a:lnSpc>
                <a:spcPts val="12600"/>
              </a:lnSpc>
              <a:tabLst>
                <a:tab pos="0" algn="l"/>
              </a:tabLst>
            </a:pPr>
            <a:r>
              <a:rPr lang="ru-RU" sz="9000" b="1" u="none" strike="noStrike">
                <a:solidFill>
                  <a:srgbClr val="17375E"/>
                </a:solidFill>
                <a:uFillTx/>
                <a:latin typeface="Bookman Old Style"/>
              </a:rPr>
              <a:t>Решение</a:t>
            </a:r>
            <a:endParaRPr lang="ru-RU" sz="9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ts val="12600"/>
              </a:lnSpc>
              <a:tabLst>
                <a:tab pos="0" algn="l"/>
              </a:tabLst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5400" b="1" u="none" strike="noStrike">
                <a:solidFill>
                  <a:schemeClr val="dk2">
                    <a:lumMod val="75000"/>
                  </a:schemeClr>
                </a:solidFill>
                <a:uFillTx/>
                <a:latin typeface="Bookman Old Style"/>
                <a:ea typeface="Calibri"/>
              </a:rPr>
              <a:t>Развиваем координацию </a:t>
            </a:r>
            <a:endParaRPr lang="ru-RU" sz="5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5400" b="1" u="none" strike="noStrike">
                <a:solidFill>
                  <a:schemeClr val="dk2">
                    <a:lumMod val="75000"/>
                  </a:schemeClr>
                </a:solidFill>
                <a:uFillTx/>
                <a:latin typeface="Bookman Old Style"/>
                <a:ea typeface="Calibri"/>
              </a:rPr>
              <a:t>и согласованность </a:t>
            </a:r>
            <a:endParaRPr lang="ru-RU" sz="5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5400" b="1" u="none" strike="noStrike">
                <a:solidFill>
                  <a:schemeClr val="dk2">
                    <a:lumMod val="75000"/>
                  </a:schemeClr>
                </a:solidFill>
                <a:uFillTx/>
                <a:latin typeface="Bookman Old Style"/>
                <a:ea typeface="Calibri"/>
              </a:rPr>
              <a:t>действий рук</a:t>
            </a:r>
            <a:endParaRPr lang="ru-RU" sz="5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2" name="Picture 3" descr=""/>
          <p:cNvPicPr/>
          <p:nvPr/>
        </p:nvPicPr>
        <p:blipFill>
          <a:blip r:embed="rId4"/>
          <a:stretch/>
        </p:blipFill>
        <p:spPr>
          <a:xfrm>
            <a:off x="13709160" y="3437280"/>
            <a:ext cx="3265200" cy="3265200"/>
          </a:xfrm>
          <a:prstGeom prst="rect">
            <a:avLst/>
          </a:prstGeom>
          <a:ln w="0">
            <a:noFill/>
          </a:ln>
        </p:spPr>
      </p:pic>
      <p:sp>
        <p:nvSpPr>
          <p:cNvPr id="133" name="Стрелка: вниз 20"/>
          <p:cNvSpPr/>
          <p:nvPr/>
        </p:nvSpPr>
        <p:spPr>
          <a:xfrm>
            <a:off x="6029640" y="3503880"/>
            <a:ext cx="761760" cy="15656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5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endParaRPr lang="ru-RU" sz="1800" b="0" u="none" strike="noStrike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34" name="Picture 6" descr=""/>
          <p:cNvPicPr/>
          <p:nvPr/>
        </p:nvPicPr>
        <p:blipFill>
          <a:blip r:embed="rId5"/>
          <a:stretch/>
        </p:blipFill>
        <p:spPr>
          <a:xfrm rot="1974600">
            <a:off x="-1135080" y="9307440"/>
            <a:ext cx="5139360" cy="810360"/>
          </a:xfrm>
          <a:prstGeom prst="rect">
            <a:avLst/>
          </a:prstGeom>
          <a:ln w="0">
            <a:noFill/>
          </a:ln>
        </p:spPr>
      </p:pic>
      <p:pic>
        <p:nvPicPr>
          <p:cNvPr id="135" name="Picture 13" descr=""/>
          <p:cNvPicPr/>
          <p:nvPr/>
        </p:nvPicPr>
        <p:blipFill>
          <a:blip r:embed="rId6"/>
          <a:stretch/>
        </p:blipFill>
        <p:spPr>
          <a:xfrm>
            <a:off x="16703640" y="424800"/>
            <a:ext cx="796320" cy="888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>
  <p:cSld>
    <p:bg>
      <p:bgPr>
        <a:solidFill>
          <a:srgbClr val="ADC7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8" descr=""/>
          <p:cNvPicPr/>
          <p:nvPr/>
        </p:nvPicPr>
        <p:blipFill>
          <a:blip r:embed="rId2"/>
          <a:stretch/>
        </p:blipFill>
        <p:spPr>
          <a:xfrm rot="20738400">
            <a:off x="-1152000" y="-1074240"/>
            <a:ext cx="9216720" cy="29307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37" name="Таблица 9"/>
          <p:cNvGraphicFramePr>
            <a:graphicFrameLocks xmlns:a="http://schemas.openxmlformats.org/drawingml/2006/main"/>
          </p:cNvGraphicFramePr>
          <p:nvPr/>
        </p:nvGraphicFramePr>
        <p:xfrm>
          <a:off x="1295280" y="2826000"/>
          <a:ext cx="5104800" cy="5348520"/>
        </p:xfrm>
        <a:graphic>
          <a:graphicData uri="http://schemas.openxmlformats.org/drawingml/2006/table">
            <a:tbl>
              <a:tblPr/>
              <a:tblGrid>
                <a:gridCol w="5105160"/>
              </a:tblGrid>
              <a:tr h="10764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ОПИСАНИЕ 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ИГРЫ/ПРИЁМА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427248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Игра «Веселая дорожка»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i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Оборудование</a:t>
                      </a: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: </a:t>
                      </a: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набор дорожек для левой и правой руки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i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Ход игры: </a:t>
                      </a: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Задача ребенка пройти дорожку в соответствии с символами одной/двумя руками.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8" name="Picture 10" descr=""/>
          <p:cNvPicPr/>
          <p:nvPr/>
        </p:nvPicPr>
        <p:blipFill>
          <a:blip r:embed="rId3"/>
          <a:stretch/>
        </p:blipFill>
        <p:spPr>
          <a:xfrm>
            <a:off x="16230600" y="1080"/>
            <a:ext cx="796320" cy="888480"/>
          </a:xfrm>
          <a:prstGeom prst="rect">
            <a:avLst/>
          </a:prstGeom>
          <a:ln w="0">
            <a:noFill/>
          </a:ln>
        </p:spPr>
      </p:pic>
      <p:pic>
        <p:nvPicPr>
          <p:cNvPr id="139" name="Picture 10" descr=""/>
          <p:cNvPicPr/>
          <p:nvPr/>
        </p:nvPicPr>
        <p:blipFill>
          <a:blip r:embed="rId3"/>
          <a:stretch/>
        </p:blipFill>
        <p:spPr>
          <a:xfrm>
            <a:off x="609480" y="8960040"/>
            <a:ext cx="796320" cy="888480"/>
          </a:xfrm>
          <a:prstGeom prst="rect">
            <a:avLst/>
          </a:prstGeom>
          <a:ln w="0">
            <a:noFill/>
          </a:ln>
        </p:spPr>
      </p:pic>
      <p:pic>
        <p:nvPicPr>
          <p:cNvPr id="140" name="Picture 10" descr=""/>
          <p:cNvPicPr/>
          <p:nvPr/>
        </p:nvPicPr>
        <p:blipFill>
          <a:blip r:embed="rId3"/>
          <a:stretch/>
        </p:blipFill>
        <p:spPr>
          <a:xfrm>
            <a:off x="17678520" y="1104840"/>
            <a:ext cx="796320" cy="888480"/>
          </a:xfrm>
          <a:prstGeom prst="rect">
            <a:avLst/>
          </a:prstGeom>
          <a:ln w="0">
            <a:noFill/>
          </a:ln>
        </p:spPr>
      </p:pic>
      <p:pic>
        <p:nvPicPr>
          <p:cNvPr id="141" name="Рисунок 10" descr=""/>
          <p:cNvPicPr/>
          <p:nvPr/>
        </p:nvPicPr>
        <p:blipFill>
          <a:blip r:embed="rId4"/>
          <a:stretch/>
        </p:blipFill>
        <p:spPr>
          <a:xfrm>
            <a:off x="12418200" y="1549440"/>
            <a:ext cx="4609080" cy="7581600"/>
          </a:xfrm>
          <a:prstGeom prst="rect">
            <a:avLst/>
          </a:prstGeom>
          <a:ln w="88920" cap="sq">
            <a:solidFill>
              <a:srgbClr val="FFFFFF"/>
            </a:solidFill>
            <a:miter/>
          </a:ln>
          <a:effectLst>
            <a:outerShdw blurRad="55080" dist="18000" dir="5400000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142" name="Таблица 11"/>
          <p:cNvGraphicFramePr>
            <a:graphicFrameLocks xmlns:a="http://schemas.openxmlformats.org/drawingml/2006/main"/>
          </p:cNvGraphicFramePr>
          <p:nvPr/>
        </p:nvGraphicFramePr>
        <p:xfrm>
          <a:off x="6515280" y="2826000"/>
          <a:ext cx="5104800" cy="5348520"/>
        </p:xfrm>
        <a:graphic>
          <a:graphicData uri="http://schemas.openxmlformats.org/drawingml/2006/table">
            <a:tbl>
              <a:tblPr/>
              <a:tblGrid>
                <a:gridCol w="5105160"/>
              </a:tblGrid>
              <a:tr h="10764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КОГДА МОЖНО ИСПОЛЬЗОВАТЬ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427248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Рекомендуем: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орг.момент;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физ.минутка;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перемена.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Нецелесообразно: 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перед уроками технологии/ИЗО.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 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2000"/>
    </mc:Choice>
    <mc:Fallback>
      <p:transition spd="slow"/>
    </mc:Fallback>
  </mc:AlternateContent>
  <p:timing>
    <p:tnLst>
      <p:par>
        <p:cTn id="67" dur="indefinite" restart="never" nodeType="tmRoot">
          <p:childTnLst>
            <p:seq>
              <p:cTn id="68" dur="indefinite" nodeType="mainSeq">
                <p:childTnLst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>
  <p:cSld>
    <p:bg>
      <p:bgPr>
        <a:solidFill>
          <a:srgbClr val="ADC7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8" descr=""/>
          <p:cNvPicPr/>
          <p:nvPr/>
        </p:nvPicPr>
        <p:blipFill>
          <a:blip r:embed="rId2"/>
          <a:stretch/>
        </p:blipFill>
        <p:spPr>
          <a:xfrm rot="1160400">
            <a:off x="-1346760" y="5927760"/>
            <a:ext cx="13485600" cy="4288680"/>
          </a:xfrm>
          <a:prstGeom prst="rect">
            <a:avLst/>
          </a:prstGeom>
          <a:ln w="0">
            <a:noFill/>
          </a:ln>
        </p:spPr>
      </p:pic>
      <p:pic>
        <p:nvPicPr>
          <p:cNvPr id="144" name="Рисунок 9" descr=""/>
          <p:cNvPicPr/>
          <p:nvPr/>
        </p:nvPicPr>
        <p:blipFill>
          <a:blip r:embed="rId3"/>
          <a:stretch/>
        </p:blipFill>
        <p:spPr>
          <a:xfrm rot="5400000">
            <a:off x="10555560" y="2076840"/>
            <a:ext cx="6846840" cy="5664960"/>
          </a:xfrm>
          <a:prstGeom prst="rect">
            <a:avLst/>
          </a:prstGeom>
          <a:ln w="88920" cap="sq">
            <a:solidFill>
              <a:srgbClr val="FFFFFF"/>
            </a:solidFill>
            <a:miter/>
          </a:ln>
          <a:effectLst>
            <a:outerShdw blurRad="55080" dist="18000" dir="5400000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145" name="Таблица 9"/>
          <p:cNvGraphicFramePr>
            <a:graphicFrameLocks xmlns:a="http://schemas.openxmlformats.org/drawingml/2006/main"/>
          </p:cNvGraphicFramePr>
          <p:nvPr/>
        </p:nvGraphicFramePr>
        <p:xfrm>
          <a:off x="990720" y="876240"/>
          <a:ext cx="4597920" cy="6628680"/>
        </p:xfrm>
        <a:graphic>
          <a:graphicData uri="http://schemas.openxmlformats.org/drawingml/2006/table">
            <a:tbl>
              <a:tblPr/>
              <a:tblGrid>
                <a:gridCol w="4598280"/>
              </a:tblGrid>
              <a:tr h="10584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ОПИСАНИЕ 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ИГРЫ/ПРИЁМА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557064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Игра «Братцы-пальцы»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i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Оборудование</a:t>
                      </a: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: </a:t>
                      </a: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набор карточек с распечатанными пальцевыми позами.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i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Ход игры: </a:t>
                      </a: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Задача ребенка пройти дорожку в соответствии с символами одной/двумя руками.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6" name="Таблица 1"/>
          <p:cNvGraphicFramePr>
            <a:graphicFrameLocks xmlns:a="http://schemas.openxmlformats.org/drawingml/2006/main"/>
          </p:cNvGraphicFramePr>
          <p:nvPr/>
        </p:nvGraphicFramePr>
        <p:xfrm>
          <a:off x="5791320" y="876240"/>
          <a:ext cx="4261320" cy="6628680"/>
        </p:xfrm>
        <a:graphic>
          <a:graphicData uri="http://schemas.openxmlformats.org/drawingml/2006/table">
            <a:tbl>
              <a:tblPr/>
              <a:tblGrid>
                <a:gridCol w="4261680"/>
              </a:tblGrid>
              <a:tr h="106056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КОГДА МОЖНО ИСПОЛЬЗОВАТЬ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556848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Рекомендуем: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до начала уроков;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орг. момент;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перемена.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Нежелательно: 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в течение урока.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2000"/>
    </mc:Choice>
    <mc:Fallback>
      <p:transition spd="slow"/>
    </mc:Fallback>
  </mc:AlternateContent>
  <p:timing>
    <p:tnLst>
      <p:par>
        <p:cTn id="75" dur="indefinite" restart="never" nodeType="tmRoot">
          <p:childTnLst>
            <p:seq>
              <p:cTn id="76" dur="indefinite" nodeType="mainSeq">
                <p:childTnLst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>
  <p:cSld>
    <p:bg>
      <p:bgPr>
        <a:solidFill>
          <a:srgbClr val="ADC7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6" descr=""/>
          <p:cNvPicPr/>
          <p:nvPr/>
        </p:nvPicPr>
        <p:blipFill>
          <a:blip r:embed="rId2"/>
          <a:stretch/>
        </p:blipFill>
        <p:spPr>
          <a:xfrm rot="2961000">
            <a:off x="-817560" y="8018640"/>
            <a:ext cx="5139360" cy="810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48" name="Таблица 9"/>
          <p:cNvGraphicFramePr>
            <a:graphicFrameLocks xmlns:a="http://schemas.openxmlformats.org/drawingml/2006/main"/>
          </p:cNvGraphicFramePr>
          <p:nvPr/>
        </p:nvGraphicFramePr>
        <p:xfrm>
          <a:off x="7315200" y="355680"/>
          <a:ext cx="4952520" cy="5325120"/>
        </p:xfrm>
        <a:graphic>
          <a:graphicData uri="http://schemas.openxmlformats.org/drawingml/2006/table">
            <a:tbl>
              <a:tblPr/>
              <a:tblGrid>
                <a:gridCol w="4952880"/>
              </a:tblGrid>
              <a:tr h="86148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ОПИСАНИЕ 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ИГРЫ/ПРИЁМА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44640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Игра «Спиральки»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i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Оборудование</a:t>
                      </a: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: </a:t>
                      </a: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распечатанные или деревянные «спиральки».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i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Ход игры: </a:t>
                      </a: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Задача ребенка писать буквы/слоги/слова, не выходя за пределы строки.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9" name="Рисунок 6" descr=""/>
          <p:cNvPicPr/>
          <p:nvPr/>
        </p:nvPicPr>
        <p:blipFill>
          <a:blip r:embed="rId3"/>
          <a:stretch/>
        </p:blipFill>
        <p:spPr>
          <a:xfrm>
            <a:off x="1084320" y="393840"/>
            <a:ext cx="4952520" cy="6501960"/>
          </a:xfrm>
          <a:prstGeom prst="rect">
            <a:avLst/>
          </a:prstGeom>
          <a:ln w="88920" cap="sq">
            <a:solidFill>
              <a:srgbClr val="FFFFFF"/>
            </a:solidFill>
            <a:miter/>
          </a:ln>
          <a:effectLst>
            <a:outerShdw blurRad="55080" dist="18000" dir="5400000" rotWithShape="0">
              <a:srgbClr val="000000">
                <a:alpha val="40000"/>
              </a:srgbClr>
            </a:outerShdw>
          </a:effectLst>
        </p:spPr>
      </p:pic>
      <p:pic>
        <p:nvPicPr>
          <p:cNvPr id="150" name="Рисунок 11" descr=""/>
          <p:cNvPicPr/>
          <p:nvPr/>
        </p:nvPicPr>
        <p:blipFill>
          <a:blip r:embed="rId4"/>
          <a:stretch/>
        </p:blipFill>
        <p:spPr>
          <a:xfrm>
            <a:off x="8918640" y="5816520"/>
            <a:ext cx="6324120" cy="4197240"/>
          </a:xfrm>
          <a:prstGeom prst="rect">
            <a:avLst/>
          </a:prstGeom>
          <a:ln w="88920" cap="sq">
            <a:solidFill>
              <a:srgbClr val="FFFFFF"/>
            </a:solidFill>
            <a:miter/>
          </a:ln>
          <a:effectLst>
            <a:outerShdw blurRad="55080" dist="18000" dir="5400000" rotWithShape="0">
              <a:srgbClr val="000000">
                <a:alpha val="40000"/>
              </a:srgbClr>
            </a:outerShdw>
          </a:effectLst>
        </p:spPr>
      </p:pic>
      <p:grpSp>
        <p:nvGrpSpPr>
          <p:cNvPr id="151" name="Group 11"/>
          <p:cNvGrpSpPr/>
          <p:nvPr/>
        </p:nvGrpSpPr>
        <p:grpSpPr>
          <a:xfrm>
            <a:off x="4540680" y="7705080"/>
            <a:ext cx="2958480" cy="2615400"/>
            <a:chOff x="4540680" y="7705080"/>
            <a:chExt cx="2958480" cy="2615400"/>
          </a:xfrm>
        </p:grpSpPr>
        <p:pic>
          <p:nvPicPr>
            <p:cNvPr id="152" name="Picture 12" descr=""/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>
            <a:xfrm rot="5400000">
              <a:off x="5779440" y="8600760"/>
              <a:ext cx="1670040" cy="1769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3" name="Picture 13" descr=""/>
            <p:cNvPicPr/>
            <p:nvPr/>
          </p:nvPicPr>
          <p:blipFill>
            <a:blip r:embed="rId7"/>
            <a:stretch/>
          </p:blipFill>
          <p:spPr>
            <a:xfrm rot="5400000">
              <a:off x="4609080" y="8186400"/>
              <a:ext cx="790920" cy="927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4" name="Picture 14" descr=""/>
            <p:cNvPicPr/>
            <p:nvPr/>
          </p:nvPicPr>
          <p:blipFill>
            <a:blip r:embed="rId8"/>
            <a:stretch/>
          </p:blipFill>
          <p:spPr>
            <a:xfrm rot="5400000">
              <a:off x="6065280" y="7705440"/>
              <a:ext cx="549360" cy="548640"/>
            </a:xfrm>
            <a:prstGeom prst="rect">
              <a:avLst/>
            </a:prstGeom>
            <a:ln w="0">
              <a:noFill/>
            </a:ln>
          </p:spPr>
        </p:pic>
      </p:grpSp>
      <p:graphicFrame>
        <p:nvGraphicFramePr>
          <p:cNvPr id="155" name="Таблица 17"/>
          <p:cNvGraphicFramePr>
            <a:graphicFrameLocks xmlns:a="http://schemas.openxmlformats.org/drawingml/2006/main"/>
          </p:cNvGraphicFramePr>
          <p:nvPr/>
        </p:nvGraphicFramePr>
        <p:xfrm>
          <a:off x="12351240" y="355680"/>
          <a:ext cx="4730400" cy="5199120"/>
        </p:xfrm>
        <a:graphic>
          <a:graphicData uri="http://schemas.openxmlformats.org/drawingml/2006/table">
            <a:tbl>
              <a:tblPr/>
              <a:tblGrid>
                <a:gridCol w="4730760"/>
              </a:tblGrid>
              <a:tr h="86184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8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КОГДА МОЖНО ИСПОЛЬЗОВАТЬ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433764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Рекомендуем: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минутка чистописания;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перемена;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во время урока при записи коротких ответов, словарных слов и т.д.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Нецелесообразно: 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во время контрольных работ.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2000"/>
    </mc:Choice>
    <mc:Fallback>
      <p:transition spd="slow"/>
    </mc:Fallback>
  </mc:AlternateContent>
  <p:timing>
    <p:tnLst>
      <p:par>
        <p:cTn id="83" dur="indefinite" restart="never" nodeType="tmRoot">
          <p:childTnLst>
            <p:seq>
              <p:cTn id="84" dur="indefinite" nodeType="mainSeq">
                <p:childTnLst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>
  <p:cSld>
    <p:bg>
      <p:bgPr>
        <a:solidFill>
          <a:srgbClr val="ADC7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oup 2"/>
          <p:cNvGrpSpPr/>
          <p:nvPr/>
        </p:nvGrpSpPr>
        <p:grpSpPr>
          <a:xfrm>
            <a:off x="548280" y="723240"/>
            <a:ext cx="12420360" cy="8077680"/>
            <a:chOff x="548280" y="723240"/>
            <a:chExt cx="12420360" cy="8077680"/>
          </a:xfrm>
        </p:grpSpPr>
        <p:sp>
          <p:nvSpPr>
            <p:cNvPr id="157" name="AutoShape 3"/>
            <p:cNvSpPr/>
            <p:nvPr/>
          </p:nvSpPr>
          <p:spPr>
            <a:xfrm>
              <a:off x="548280" y="723240"/>
              <a:ext cx="12420360" cy="8077680"/>
            </a:xfrm>
            <a:prstGeom prst="rect">
              <a:avLst/>
            </a:prstGeom>
            <a:solidFill>
              <a:srgbClr val="F4E9D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anchor="t">
              <a:noAutofit/>
            </a:bodyPr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58" name="AutoShape 4"/>
            <p:cNvSpPr/>
            <p:nvPr/>
          </p:nvSpPr>
          <p:spPr>
            <a:xfrm>
              <a:off x="548280" y="723240"/>
              <a:ext cx="12420360" cy="1063440"/>
            </a:xfrm>
            <a:prstGeom prst="rect">
              <a:avLst/>
            </a:prstGeom>
            <a:solidFill>
              <a:srgbClr val="C1BCB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anchor="t">
              <a:noAutofit/>
            </a:bodyPr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pic>
          <p:nvPicPr>
            <p:cNvPr id="159" name="Picture 5" descr=""/>
            <p:cNvPicPr/>
            <p:nvPr/>
          </p:nvPicPr>
          <p:blipFill>
            <a:blip r:embed="rId2"/>
            <a:stretch/>
          </p:blipFill>
          <p:spPr>
            <a:xfrm>
              <a:off x="1055880" y="1008360"/>
              <a:ext cx="935640" cy="4935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60" name="TextBox 8"/>
          <p:cNvSpPr/>
          <p:nvPr/>
        </p:nvSpPr>
        <p:spPr>
          <a:xfrm>
            <a:off x="425160" y="2382120"/>
            <a:ext cx="12523680" cy="850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9000" b="1" u="none" strike="noStrike">
                <a:solidFill>
                  <a:srgbClr val="002060"/>
                </a:solidFill>
                <a:uFillTx/>
                <a:latin typeface="Bookman Old Style"/>
              </a:rPr>
              <a:t>Кейс</a:t>
            </a:r>
            <a:r>
              <a:rPr lang="en-US" sz="9000" b="1" u="none" strike="noStrike">
                <a:solidFill>
                  <a:srgbClr val="002060"/>
                </a:solidFill>
                <a:uFillTx/>
                <a:latin typeface="Bookman Old Style"/>
              </a:rPr>
              <a:t> № </a:t>
            </a:r>
            <a:r>
              <a:rPr lang="ru-RU" sz="9000" b="1" u="none" strike="noStrike">
                <a:solidFill>
                  <a:srgbClr val="002060"/>
                </a:solidFill>
                <a:uFillTx/>
                <a:latin typeface="Bookman Old Style"/>
              </a:rPr>
              <a:t>3.</a:t>
            </a:r>
            <a:endParaRPr lang="ru-RU" sz="9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400" b="1" u="none" strike="noStrike">
                <a:solidFill>
                  <a:srgbClr val="002060"/>
                </a:solidFill>
                <a:uFillTx/>
                <a:latin typeface="Bookman Old Style"/>
              </a:rPr>
              <a:t> 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5000" b="1" u="none" strike="noStrike">
                <a:solidFill>
                  <a:srgbClr val="17375E"/>
                </a:solidFill>
                <a:uFillTx/>
                <a:latin typeface="Bookman Old Style"/>
              </a:rPr>
              <a:t>Педагоги говорят:</a:t>
            </a:r>
            <a:endParaRPr lang="ru-RU" sz="5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5000" b="1" u="none" strike="noStrike">
                <a:solidFill>
                  <a:srgbClr val="17375E"/>
                </a:solidFill>
                <a:uFillTx/>
                <a:latin typeface="Bookman Old Style"/>
              </a:rPr>
              <a:t> </a:t>
            </a:r>
            <a:r>
              <a:rPr lang="ru-RU" sz="5000" b="1" u="none" strike="noStrike">
                <a:solidFill>
                  <a:srgbClr val="002060"/>
                </a:solidFill>
                <a:uFillTx/>
                <a:latin typeface="Bookman Old Style"/>
              </a:rPr>
              <a:t>«Не слышит учителя, </a:t>
            </a:r>
            <a:endParaRPr lang="ru-RU" sz="5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5000" b="1" u="none" strike="noStrike">
                <a:solidFill>
                  <a:srgbClr val="002060"/>
                </a:solidFill>
                <a:uFillTx/>
                <a:latin typeface="Bookman Old Style"/>
              </a:rPr>
              <a:t>не удерживает инструкцию. Считает ворон. Всё забывает».</a:t>
            </a:r>
            <a:endParaRPr lang="ru-RU" sz="5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5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5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5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0" b="1" u="none" strike="noStrike">
                <a:solidFill>
                  <a:srgbClr val="002060"/>
                </a:solidFill>
                <a:uFillTx/>
                <a:latin typeface="Bookman Old Style"/>
              </a:rPr>
              <a:t> </a:t>
            </a:r>
            <a:endParaRPr lang="ru-RU" sz="9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61" name="Picture 10" descr=""/>
          <p:cNvPicPr/>
          <p:nvPr/>
        </p:nvPicPr>
        <p:blipFill>
          <a:blip r:embed="rId3"/>
          <a:stretch/>
        </p:blipFill>
        <p:spPr>
          <a:xfrm>
            <a:off x="16486920" y="723240"/>
            <a:ext cx="796320" cy="888480"/>
          </a:xfrm>
          <a:prstGeom prst="rect">
            <a:avLst/>
          </a:prstGeom>
          <a:ln w="0">
            <a:noFill/>
          </a:ln>
        </p:spPr>
      </p:pic>
      <p:pic>
        <p:nvPicPr>
          <p:cNvPr id="162" name="Picture 11" descr=""/>
          <p:cNvPicPr/>
          <p:nvPr/>
        </p:nvPicPr>
        <p:blipFill>
          <a:blip r:embed="rId4"/>
          <a:stretch/>
        </p:blipFill>
        <p:spPr>
          <a:xfrm>
            <a:off x="16486920" y="2324160"/>
            <a:ext cx="796320" cy="888480"/>
          </a:xfrm>
          <a:prstGeom prst="rect">
            <a:avLst/>
          </a:prstGeom>
          <a:ln w="0">
            <a:noFill/>
          </a:ln>
        </p:spPr>
      </p:pic>
      <p:pic>
        <p:nvPicPr>
          <p:cNvPr id="163" name="Picture 12" descr=""/>
          <p:cNvPicPr/>
          <p:nvPr/>
        </p:nvPicPr>
        <p:blipFill>
          <a:blip r:embed="rId3"/>
          <a:stretch/>
        </p:blipFill>
        <p:spPr>
          <a:xfrm>
            <a:off x="14524200" y="1681920"/>
            <a:ext cx="796320" cy="888480"/>
          </a:xfrm>
          <a:prstGeom prst="rect">
            <a:avLst/>
          </a:prstGeom>
          <a:ln w="0">
            <a:noFill/>
          </a:ln>
        </p:spPr>
      </p:pic>
      <p:pic>
        <p:nvPicPr>
          <p:cNvPr id="164" name="Picture 8" descr="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15087600" y="4765680"/>
            <a:ext cx="2080080" cy="4847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2000"/>
    </mc:Choice>
    <mc:Fallback>
      <p:transition spd="slow"/>
    </mc:Fallback>
  </mc:AlternateContent>
  <p:timing>
    <p:tnLst>
      <p:par>
        <p:cTn id="91" dur="indefinite" restart="never" nodeType="tmRoot">
          <p:childTnLst>
            <p:seq>
              <p:cTn id="92" dur="indefinite" nodeType="mainSeq"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>
  <p:cSld>
    <p:bg>
      <p:bgPr>
        <a:solidFill>
          <a:srgbClr val="ADC7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roup 2"/>
          <p:cNvGrpSpPr/>
          <p:nvPr/>
        </p:nvGrpSpPr>
        <p:grpSpPr>
          <a:xfrm>
            <a:off x="5346360" y="538920"/>
            <a:ext cx="12420360" cy="8077680"/>
            <a:chOff x="5346360" y="538920"/>
            <a:chExt cx="12420360" cy="8077680"/>
          </a:xfrm>
        </p:grpSpPr>
        <p:sp>
          <p:nvSpPr>
            <p:cNvPr id="166" name="AutoShape 3"/>
            <p:cNvSpPr/>
            <p:nvPr/>
          </p:nvSpPr>
          <p:spPr>
            <a:xfrm>
              <a:off x="5346360" y="538920"/>
              <a:ext cx="12420360" cy="8077680"/>
            </a:xfrm>
            <a:prstGeom prst="rect">
              <a:avLst/>
            </a:prstGeom>
            <a:solidFill>
              <a:srgbClr val="F4E9D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anchor="t">
              <a:noAutofit/>
            </a:bodyPr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7" name="AutoShape 4"/>
            <p:cNvSpPr/>
            <p:nvPr/>
          </p:nvSpPr>
          <p:spPr>
            <a:xfrm>
              <a:off x="5346360" y="538920"/>
              <a:ext cx="12420360" cy="1063440"/>
            </a:xfrm>
            <a:prstGeom prst="rect">
              <a:avLst/>
            </a:prstGeom>
            <a:solidFill>
              <a:srgbClr val="C1BCB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anchor="t">
              <a:noAutofit/>
            </a:bodyPr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pic>
          <p:nvPicPr>
            <p:cNvPr id="168" name="Picture 5" descr=""/>
            <p:cNvPicPr/>
            <p:nvPr/>
          </p:nvPicPr>
          <p:blipFill>
            <a:blip r:embed="rId2"/>
            <a:stretch/>
          </p:blipFill>
          <p:spPr>
            <a:xfrm>
              <a:off x="5854320" y="823680"/>
              <a:ext cx="935640" cy="4935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69" name="Picture 17" descr=""/>
          <p:cNvPicPr/>
          <p:nvPr/>
        </p:nvPicPr>
        <p:blipFill>
          <a:blip r:embed="rId3"/>
          <a:stretch/>
        </p:blipFill>
        <p:spPr>
          <a:xfrm>
            <a:off x="16678440" y="9057600"/>
            <a:ext cx="796320" cy="888480"/>
          </a:xfrm>
          <a:prstGeom prst="rect">
            <a:avLst/>
          </a:prstGeom>
          <a:ln w="0">
            <a:noFill/>
          </a:ln>
        </p:spPr>
      </p:pic>
      <p:pic>
        <p:nvPicPr>
          <p:cNvPr id="170" name="Picture 17" descr=""/>
          <p:cNvPicPr/>
          <p:nvPr/>
        </p:nvPicPr>
        <p:blipFill>
          <a:blip r:embed="rId3"/>
          <a:stretch/>
        </p:blipFill>
        <p:spPr>
          <a:xfrm>
            <a:off x="15018840" y="9268920"/>
            <a:ext cx="796320" cy="888480"/>
          </a:xfrm>
          <a:prstGeom prst="rect">
            <a:avLst/>
          </a:prstGeom>
          <a:ln w="0">
            <a:noFill/>
          </a:ln>
        </p:spPr>
      </p:pic>
      <p:sp>
        <p:nvSpPr>
          <p:cNvPr id="171" name="TextBox 18"/>
          <p:cNvSpPr/>
          <p:nvPr/>
        </p:nvSpPr>
        <p:spPr>
          <a:xfrm>
            <a:off x="5745960" y="1784520"/>
            <a:ext cx="11620800" cy="594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ctr" defTabSz="914400">
              <a:lnSpc>
                <a:spcPts val="12600"/>
              </a:lnSpc>
              <a:tabLst>
                <a:tab pos="0" algn="l"/>
              </a:tabLst>
            </a:pPr>
            <a:r>
              <a:rPr lang="ru-RU" sz="9000" b="1" u="none" strike="noStrike">
                <a:solidFill>
                  <a:srgbClr val="17375E"/>
                </a:solidFill>
                <a:uFillTx/>
                <a:latin typeface="Bookman Old Style"/>
              </a:rPr>
              <a:t>Решение</a:t>
            </a:r>
            <a:endParaRPr lang="ru-RU" sz="9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ts val="12600"/>
              </a:lnSpc>
              <a:tabLst>
                <a:tab pos="0" algn="l"/>
              </a:tabLst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6000" b="1" u="none" strike="noStrike">
                <a:solidFill>
                  <a:schemeClr val="accent1">
                    <a:lumMod val="50000"/>
                  </a:schemeClr>
                </a:solidFill>
                <a:uFillTx/>
                <a:latin typeface="Bookman Old Style"/>
                <a:ea typeface="Calibri"/>
              </a:rPr>
              <a:t>Развиваем слухоречевое внимание и память, саморегуляцию</a:t>
            </a:r>
            <a:endParaRPr lang="ru-RU" sz="6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72" name="Picture 3" descr=""/>
          <p:cNvPicPr/>
          <p:nvPr/>
        </p:nvPicPr>
        <p:blipFill>
          <a:blip r:embed="rId4"/>
          <a:stretch/>
        </p:blipFill>
        <p:spPr>
          <a:xfrm>
            <a:off x="914400" y="3176640"/>
            <a:ext cx="3265200" cy="3265200"/>
          </a:xfrm>
          <a:prstGeom prst="rect">
            <a:avLst/>
          </a:prstGeom>
          <a:ln w="0">
            <a:noFill/>
          </a:ln>
        </p:spPr>
      </p:pic>
      <p:sp>
        <p:nvSpPr>
          <p:cNvPr id="173" name="Стрелка: вниз 20"/>
          <p:cNvSpPr/>
          <p:nvPr/>
        </p:nvSpPr>
        <p:spPr>
          <a:xfrm>
            <a:off x="11439720" y="3312360"/>
            <a:ext cx="761760" cy="15656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5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endParaRPr lang="ru-RU" sz="1800" b="0" u="none" strike="noStrike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74" name="Picture 6" descr=""/>
          <p:cNvPicPr/>
          <p:nvPr/>
        </p:nvPicPr>
        <p:blipFill>
          <a:blip r:embed="rId5"/>
          <a:stretch/>
        </p:blipFill>
        <p:spPr>
          <a:xfrm rot="1974600">
            <a:off x="-183960" y="8651880"/>
            <a:ext cx="5139360" cy="81036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13" descr=""/>
          <p:cNvPicPr/>
          <p:nvPr/>
        </p:nvPicPr>
        <p:blipFill>
          <a:blip r:embed="rId6"/>
          <a:stretch/>
        </p:blipFill>
        <p:spPr>
          <a:xfrm>
            <a:off x="15784200" y="8197920"/>
            <a:ext cx="796320" cy="888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>
  <p:cSld>
    <p:bg>
      <p:bgPr>
        <a:solidFill>
          <a:srgbClr val="ADC7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8" descr=""/>
          <p:cNvPicPr/>
          <p:nvPr/>
        </p:nvPicPr>
        <p:blipFill>
          <a:blip r:embed="rId2"/>
          <a:stretch/>
        </p:blipFill>
        <p:spPr>
          <a:xfrm rot="19077000">
            <a:off x="-3169080" y="55440"/>
            <a:ext cx="9216720" cy="29307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77" name="Таблица 9"/>
          <p:cNvGraphicFramePr>
            <a:graphicFrameLocks xmlns:a="http://schemas.openxmlformats.org/drawingml/2006/main"/>
          </p:cNvGraphicFramePr>
          <p:nvPr/>
        </p:nvGraphicFramePr>
        <p:xfrm>
          <a:off x="3609000" y="275040"/>
          <a:ext cx="5149080" cy="5015160"/>
        </p:xfrm>
        <a:graphic>
          <a:graphicData uri="http://schemas.openxmlformats.org/drawingml/2006/table">
            <a:tbl>
              <a:tblPr/>
              <a:tblGrid>
                <a:gridCol w="5149440"/>
              </a:tblGrid>
              <a:tr h="892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ОПИСАНИЕ 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ИГРЫ/ПРИЁМА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412272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Игра «Колокольчики»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i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Оборудование</a:t>
                      </a: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: </a:t>
                      </a: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цветные  колокольчики.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i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Ход игры: </a:t>
                      </a: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Задача ребенка выполнить инструкцию (например, «Позвони левой рукой не в красный и не в желтый колокольчик» и т.д.)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78" name="Group 11"/>
          <p:cNvGrpSpPr/>
          <p:nvPr/>
        </p:nvGrpSpPr>
        <p:grpSpPr>
          <a:xfrm>
            <a:off x="13868640" y="5786280"/>
            <a:ext cx="2958840" cy="2615040"/>
            <a:chOff x="13868640" y="5786280"/>
            <a:chExt cx="2958840" cy="2615040"/>
          </a:xfrm>
        </p:grpSpPr>
        <p:pic>
          <p:nvPicPr>
            <p:cNvPr id="179" name="Picture 12" descr=""/>
            <p:cNvPicPr/>
            <p:nvPr/>
          </p:nvPicPr>
          <p:blipFill>
            <a:blip r:embed="rId3"/>
            <a:stretch/>
          </p:blipFill>
          <p:spPr>
            <a:xfrm rot="5400000">
              <a:off x="15107760" y="6681600"/>
              <a:ext cx="1670040" cy="1769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0" name="Picture 13" descr=""/>
            <p:cNvPicPr/>
            <p:nvPr/>
          </p:nvPicPr>
          <p:blipFill>
            <a:blip r:embed="rId4"/>
            <a:stretch/>
          </p:blipFill>
          <p:spPr>
            <a:xfrm rot="5400000">
              <a:off x="13937040" y="6267240"/>
              <a:ext cx="790920" cy="927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1" name="Picture 14" descr=""/>
            <p:cNvPicPr/>
            <p:nvPr/>
          </p:nvPicPr>
          <p:blipFill>
            <a:blip r:embed="rId5"/>
            <a:stretch/>
          </p:blipFill>
          <p:spPr>
            <a:xfrm rot="5400000">
              <a:off x="15393600" y="5786640"/>
              <a:ext cx="549360" cy="54864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82" name="Рисунок 13" descr=""/>
          <p:cNvPicPr/>
          <p:nvPr/>
        </p:nvPicPr>
        <p:blipFill>
          <a:blip r:embed="rId6"/>
          <a:stretch/>
        </p:blipFill>
        <p:spPr>
          <a:xfrm>
            <a:off x="6019920" y="5786280"/>
            <a:ext cx="5902200" cy="3893760"/>
          </a:xfrm>
          <a:prstGeom prst="rect">
            <a:avLst/>
          </a:prstGeom>
          <a:ln w="88920" cap="sq">
            <a:solidFill>
              <a:srgbClr val="FFFFFF"/>
            </a:solidFill>
            <a:miter/>
          </a:ln>
          <a:effectLst>
            <a:outerShdw blurRad="55080" dist="18000" dir="5400000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183" name="Таблица 14"/>
          <p:cNvGraphicFramePr>
            <a:graphicFrameLocks xmlns:a="http://schemas.openxmlformats.org/drawingml/2006/main"/>
          </p:cNvGraphicFramePr>
          <p:nvPr/>
        </p:nvGraphicFramePr>
        <p:xfrm>
          <a:off x="8971200" y="298080"/>
          <a:ext cx="5060880" cy="5228280"/>
        </p:xfrm>
        <a:graphic>
          <a:graphicData uri="http://schemas.openxmlformats.org/drawingml/2006/table">
            <a:tbl>
              <a:tblPr/>
              <a:tblGrid>
                <a:gridCol w="5061240"/>
              </a:tblGrid>
              <a:tr h="98712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КОГДА МОЖНО ИСПОЛЬЗОВАТЬ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424152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Рекомендуем: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орг.момент/орг.момент на уроке музыки;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перемена.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Нецелесообразно: 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во время урока.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2000"/>
    </mc:Choice>
    <mc:Fallback>
      <p:transition spd="slow"/>
    </mc:Fallback>
  </mc:AlternateContent>
  <p:timing>
    <p:tnLst>
      <p:par>
        <p:cTn id="100" dur="indefinite" restart="never" nodeType="tmRoot">
          <p:childTnLst>
            <p:seq>
              <p:cTn id="101" dur="indefinite" nodeType="mainSeq">
                <p:childTnLst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>
  <p:cSld>
    <p:bg>
      <p:bgPr>
        <a:solidFill>
          <a:srgbClr val="ADC7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8" descr=""/>
          <p:cNvPicPr/>
          <p:nvPr/>
        </p:nvPicPr>
        <p:blipFill>
          <a:blip r:embed="rId2"/>
          <a:stretch/>
        </p:blipFill>
        <p:spPr>
          <a:xfrm rot="596400">
            <a:off x="9556560" y="-483840"/>
            <a:ext cx="9216720" cy="2930760"/>
          </a:xfrm>
          <a:prstGeom prst="rect">
            <a:avLst/>
          </a:prstGeom>
          <a:ln w="0">
            <a:noFill/>
          </a:ln>
        </p:spPr>
      </p:pic>
      <p:pic>
        <p:nvPicPr>
          <p:cNvPr id="185" name="Picture 6" descr=""/>
          <p:cNvPicPr/>
          <p:nvPr/>
        </p:nvPicPr>
        <p:blipFill>
          <a:blip r:embed="rId3"/>
          <a:stretch/>
        </p:blipFill>
        <p:spPr>
          <a:xfrm rot="5400000">
            <a:off x="-2191680" y="4767840"/>
            <a:ext cx="5139360" cy="810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86" name="Таблица 9"/>
          <p:cNvGraphicFramePr>
            <a:graphicFrameLocks xmlns:a="http://schemas.openxmlformats.org/drawingml/2006/main"/>
          </p:cNvGraphicFramePr>
          <p:nvPr/>
        </p:nvGraphicFramePr>
        <p:xfrm>
          <a:off x="1371600" y="1714320"/>
          <a:ext cx="5202000" cy="5515560"/>
        </p:xfrm>
        <a:graphic>
          <a:graphicData uri="http://schemas.openxmlformats.org/drawingml/2006/table">
            <a:tbl>
              <a:tblPr/>
              <a:tblGrid>
                <a:gridCol w="5202360"/>
              </a:tblGrid>
              <a:tr h="118584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ОПИСАНИЕ 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ИГРЫ/ПРИЁМА 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433008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«Искатель сокровищ»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i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Оборудование</a:t>
                      </a: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: не требуется/или приз.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i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Ход игры: </a:t>
                      </a: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Задача ребенка выполнить инструкцию, чтобы найти сокровище.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7" name="Рисунок 4" descr=""/>
          <p:cNvPicPr/>
          <p:nvPr/>
        </p:nvPicPr>
        <p:blipFill>
          <a:blip r:embed="rId4"/>
          <a:stretch/>
        </p:blipFill>
        <p:spPr>
          <a:xfrm>
            <a:off x="12171240" y="2781360"/>
            <a:ext cx="5418000" cy="6663600"/>
          </a:xfrm>
          <a:prstGeom prst="rect">
            <a:avLst/>
          </a:prstGeom>
          <a:ln w="88920" cap="sq">
            <a:solidFill>
              <a:srgbClr val="FFFFFF"/>
            </a:solidFill>
            <a:miter/>
          </a:ln>
          <a:effectLst>
            <a:outerShdw blurRad="55080" dist="18000" dir="5400000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188" name="Таблица 3"/>
          <p:cNvGraphicFramePr>
            <a:graphicFrameLocks xmlns:a="http://schemas.openxmlformats.org/drawingml/2006/main"/>
          </p:cNvGraphicFramePr>
          <p:nvPr/>
        </p:nvGraphicFramePr>
        <p:xfrm>
          <a:off x="6865560" y="1714320"/>
          <a:ext cx="4556520" cy="4798440"/>
        </p:xfrm>
        <a:graphic>
          <a:graphicData uri="http://schemas.openxmlformats.org/drawingml/2006/table">
            <a:tbl>
              <a:tblPr/>
              <a:tblGrid>
                <a:gridCol w="4556880"/>
              </a:tblGrid>
              <a:tr h="11574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КОГДА МОЖНО ИСПОЛЬЗОВАТЬ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359712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Рекомендуем: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орг.момент;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этап мотивации;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физминутка;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динамическая пауза;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на уроках физ.культуры.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Нецелесообразно: 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во время урока.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2000"/>
    </mc:Choice>
    <mc:Fallback>
      <p:transition spd="slow"/>
    </mc:Fallback>
  </mc:AlternateContent>
  <p:timing>
    <p:tnLst>
      <p:par>
        <p:cTn id="108" dur="indefinite" restart="never" nodeType="tmRoot">
          <p:childTnLst>
            <p:seq>
              <p:cTn id="109" dur="indefinite" nodeType="mainSeq">
                <p:childTnLst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>
  <p:cSld>
    <p:bg>
      <p:bgPr>
        <a:solidFill>
          <a:srgbClr val="ADC7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8"/>
          <p:cNvGrpSpPr/>
          <p:nvPr/>
        </p:nvGrpSpPr>
        <p:grpSpPr>
          <a:xfrm>
            <a:off x="11632320" y="4510800"/>
            <a:ext cx="4521960" cy="5213160"/>
            <a:chOff x="11632320" y="4510800"/>
            <a:chExt cx="4521960" cy="5213160"/>
          </a:xfrm>
        </p:grpSpPr>
        <p:pic>
          <p:nvPicPr>
            <p:cNvPr id="35" name="Picture 9" descr=""/>
            <p:cNvPicPr/>
            <p:nvPr/>
          </p:nvPicPr>
          <p:blipFill>
            <a:blip r:embed="rId2"/>
            <a:stretch/>
          </p:blipFill>
          <p:spPr>
            <a:xfrm>
              <a:off x="12720600" y="4510800"/>
              <a:ext cx="2313720" cy="3485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6" name="Picture 10" descr=""/>
            <p:cNvPicPr/>
            <p:nvPr/>
          </p:nvPicPr>
          <p:blipFill>
            <a:blip r:embed="rId3"/>
            <a:stretch/>
          </p:blipFill>
          <p:spPr>
            <a:xfrm>
              <a:off x="11632320" y="7047720"/>
              <a:ext cx="4521960" cy="26762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37" name="Group 2"/>
          <p:cNvGrpSpPr/>
          <p:nvPr/>
        </p:nvGrpSpPr>
        <p:grpSpPr>
          <a:xfrm>
            <a:off x="9726480" y="544320"/>
            <a:ext cx="7924320" cy="2942280"/>
            <a:chOff x="9726480" y="544320"/>
            <a:chExt cx="7924320" cy="2942280"/>
          </a:xfrm>
        </p:grpSpPr>
        <p:sp>
          <p:nvSpPr>
            <p:cNvPr id="38" name="AutoShape 3"/>
            <p:cNvSpPr/>
            <p:nvPr/>
          </p:nvSpPr>
          <p:spPr>
            <a:xfrm>
              <a:off x="9726480" y="544320"/>
              <a:ext cx="7924320" cy="2942280"/>
            </a:xfrm>
            <a:prstGeom prst="rect">
              <a:avLst/>
            </a:prstGeom>
            <a:solidFill>
              <a:srgbClr val="F4E9D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anchor="t">
              <a:noAutofit/>
            </a:bodyPr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9" name="AutoShape 4"/>
            <p:cNvSpPr/>
            <p:nvPr/>
          </p:nvSpPr>
          <p:spPr>
            <a:xfrm>
              <a:off x="9726480" y="544320"/>
              <a:ext cx="7924320" cy="387360"/>
            </a:xfrm>
            <a:prstGeom prst="rect">
              <a:avLst/>
            </a:prstGeom>
            <a:solidFill>
              <a:srgbClr val="C1BCB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anchor="t">
              <a:noAutofit/>
            </a:bodyPr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pic>
          <p:nvPicPr>
            <p:cNvPr id="40" name="Picture 5" descr=""/>
            <p:cNvPicPr/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/>
          </p:blipFill>
          <p:spPr>
            <a:xfrm>
              <a:off x="10050480" y="648000"/>
              <a:ext cx="596880" cy="179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1" name="TextBox 13"/>
          <p:cNvSpPr/>
          <p:nvPr/>
        </p:nvSpPr>
        <p:spPr>
          <a:xfrm>
            <a:off x="9627480" y="1293480"/>
            <a:ext cx="8229240" cy="191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ru-RU" sz="4000" b="1" u="none" strike="noStrike">
                <a:solidFill>
                  <a:schemeClr val="dk2">
                    <a:lumMod val="75000"/>
                  </a:schemeClr>
                </a:solidFill>
                <a:uFillTx/>
                <a:latin typeface="Bookman Old Style"/>
              </a:rPr>
              <a:t>В настоящий момент практически в каждом классе есть ученик с ОВЗ.</a:t>
            </a:r>
            <a:endParaRPr lang="ru-RU" sz="4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2" name="Picture 3" descr=""/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>
          <a:xfrm>
            <a:off x="3456000" y="550080"/>
            <a:ext cx="5105160" cy="5033880"/>
          </a:xfrm>
          <a:prstGeom prst="rect">
            <a:avLst/>
          </a:prstGeom>
          <a:ln w="0">
            <a:noFill/>
          </a:ln>
        </p:spPr>
      </p:pic>
      <p:sp>
        <p:nvSpPr>
          <p:cNvPr id="43" name="TextBox 16"/>
          <p:cNvSpPr/>
          <p:nvPr/>
        </p:nvSpPr>
        <p:spPr>
          <a:xfrm>
            <a:off x="1893960" y="2004480"/>
            <a:ext cx="822924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ru-RU" sz="4000" b="1" u="none" strike="noStrike">
                <a:solidFill>
                  <a:schemeClr val="dk2">
                    <a:lumMod val="75000"/>
                  </a:schemeClr>
                </a:solidFill>
                <a:uFillTx/>
                <a:latin typeface="Bookman Old Style"/>
              </a:rPr>
              <a:t>ЧТО ДЕЛАТЬ?</a:t>
            </a:r>
            <a:endParaRPr lang="ru-RU" sz="4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4" name="Picture 13" descr=""/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>
          <a:xfrm flipH="1">
            <a:off x="547200" y="2015640"/>
            <a:ext cx="2669040" cy="8306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>
  <p:cSld>
    <p:bg>
      <p:bgPr>
        <a:solidFill>
          <a:srgbClr val="ADC7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8" descr=""/>
          <p:cNvPicPr/>
          <p:nvPr/>
        </p:nvPicPr>
        <p:blipFill>
          <a:blip r:embed="rId2"/>
          <a:stretch/>
        </p:blipFill>
        <p:spPr>
          <a:xfrm rot="966000">
            <a:off x="10665000" y="-265320"/>
            <a:ext cx="9216720" cy="2930760"/>
          </a:xfrm>
          <a:prstGeom prst="rect">
            <a:avLst/>
          </a:prstGeom>
          <a:ln w="0">
            <a:noFill/>
          </a:ln>
        </p:spPr>
      </p:pic>
      <p:pic>
        <p:nvPicPr>
          <p:cNvPr id="190" name="Picture 6" descr=""/>
          <p:cNvPicPr/>
          <p:nvPr/>
        </p:nvPicPr>
        <p:blipFill>
          <a:blip r:embed="rId3"/>
          <a:stretch/>
        </p:blipFill>
        <p:spPr>
          <a:xfrm rot="1903200">
            <a:off x="-475200" y="8338680"/>
            <a:ext cx="5139360" cy="810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91" name="Таблица 9"/>
          <p:cNvGraphicFramePr>
            <a:graphicFrameLocks xmlns:a="http://schemas.openxmlformats.org/drawingml/2006/main"/>
          </p:cNvGraphicFramePr>
          <p:nvPr/>
        </p:nvGraphicFramePr>
        <p:xfrm>
          <a:off x="380880" y="571680"/>
          <a:ext cx="5653080" cy="4159800"/>
        </p:xfrm>
        <a:graphic>
          <a:graphicData uri="http://schemas.openxmlformats.org/drawingml/2006/table">
            <a:tbl>
              <a:tblPr/>
              <a:tblGrid>
                <a:gridCol w="5653440"/>
              </a:tblGrid>
              <a:tr h="91656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ОПИСАНИЕ 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ИГРЫ/ПРИЁМА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32436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«Стой-беги»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i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Оборудование</a:t>
                      </a: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: </a:t>
                      </a: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музыка.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i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Ход игры: </a:t>
                      </a: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Под музыку ребенок двигается/бегает. Как только музыка останавливается ребенок должен замереть.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2" name="Рисунок 2" descr=""/>
          <p:cNvPicPr/>
          <p:nvPr/>
        </p:nvPicPr>
        <p:blipFill>
          <a:blip r:embed="rId4"/>
          <a:stretch/>
        </p:blipFill>
        <p:spPr>
          <a:xfrm>
            <a:off x="9296280" y="4533840"/>
            <a:ext cx="8424360" cy="5295240"/>
          </a:xfrm>
          <a:prstGeom prst="rect">
            <a:avLst/>
          </a:prstGeom>
          <a:ln w="88920" cap="sq">
            <a:solidFill>
              <a:srgbClr val="FFFFFF"/>
            </a:solidFill>
            <a:miter/>
          </a:ln>
          <a:effectLst>
            <a:outerShdw blurRad="55080" dist="18000" dir="5400000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193" name="Таблица 3"/>
          <p:cNvGraphicFramePr>
            <a:graphicFrameLocks xmlns:a="http://schemas.openxmlformats.org/drawingml/2006/main"/>
          </p:cNvGraphicFramePr>
          <p:nvPr/>
        </p:nvGraphicFramePr>
        <p:xfrm>
          <a:off x="6172200" y="571680"/>
          <a:ext cx="4556520" cy="4421160"/>
        </p:xfrm>
        <a:graphic>
          <a:graphicData uri="http://schemas.openxmlformats.org/drawingml/2006/table">
            <a:tbl>
              <a:tblPr/>
              <a:tblGrid>
                <a:gridCol w="4556880"/>
              </a:tblGrid>
              <a:tr h="97416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КОГДА МОЖНО ИСПОЛЬЗОВАТЬ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34473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Рекомендуем: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динамическая пауза;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урок физ.культуры.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Нежелательно: 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физ.минутка.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2000"/>
    </mc:Choice>
    <mc:Fallback>
      <p:transition spd="slow"/>
    </mc:Fallback>
  </mc:AlternateContent>
  <p:timing>
    <p:tnLst>
      <p:par>
        <p:cTn id="116" dur="indefinite" restart="never" nodeType="tmRoot">
          <p:childTnLst>
            <p:seq>
              <p:cTn id="117" dur="indefinite" nodeType="mainSeq">
                <p:childTnLst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>
  <p:cSld>
    <p:bg>
      <p:bgPr>
        <a:solidFill>
          <a:srgbClr val="ADC7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10" descr=""/>
          <p:cNvPicPr/>
          <p:nvPr/>
        </p:nvPicPr>
        <p:blipFill>
          <a:blip r:embed="rId2"/>
          <a:stretch/>
        </p:blipFill>
        <p:spPr>
          <a:xfrm>
            <a:off x="16486920" y="723240"/>
            <a:ext cx="796320" cy="88848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11" descr=""/>
          <p:cNvPicPr/>
          <p:nvPr/>
        </p:nvPicPr>
        <p:blipFill>
          <a:blip r:embed="rId3"/>
          <a:stretch/>
        </p:blipFill>
        <p:spPr>
          <a:xfrm>
            <a:off x="16486920" y="2324160"/>
            <a:ext cx="796320" cy="88848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12" descr=""/>
          <p:cNvPicPr/>
          <p:nvPr/>
        </p:nvPicPr>
        <p:blipFill>
          <a:blip r:embed="rId2"/>
          <a:stretch/>
        </p:blipFill>
        <p:spPr>
          <a:xfrm>
            <a:off x="14524200" y="1681920"/>
            <a:ext cx="796320" cy="888480"/>
          </a:xfrm>
          <a:prstGeom prst="rect">
            <a:avLst/>
          </a:prstGeom>
          <a:ln w="0">
            <a:noFill/>
          </a:ln>
        </p:spPr>
      </p:pic>
      <p:pic>
        <p:nvPicPr>
          <p:cNvPr id="197" name="Рисунок 6" descr=""/>
          <p:cNvPicPr/>
          <p:nvPr/>
        </p:nvPicPr>
        <p:blipFill>
          <a:blip r:embed="rId4"/>
          <a:stretch/>
        </p:blipFill>
        <p:spPr>
          <a:xfrm>
            <a:off x="14487480" y="4762080"/>
            <a:ext cx="2437920" cy="4727880"/>
          </a:xfrm>
          <a:prstGeom prst="rect">
            <a:avLst/>
          </a:prstGeom>
          <a:ln w="0">
            <a:noFill/>
          </a:ln>
        </p:spPr>
      </p:pic>
      <p:grpSp>
        <p:nvGrpSpPr>
          <p:cNvPr id="198" name="Group 2"/>
          <p:cNvGrpSpPr/>
          <p:nvPr/>
        </p:nvGrpSpPr>
        <p:grpSpPr>
          <a:xfrm>
            <a:off x="548280" y="723240"/>
            <a:ext cx="12420360" cy="8077680"/>
            <a:chOff x="548280" y="723240"/>
            <a:chExt cx="12420360" cy="8077680"/>
          </a:xfrm>
        </p:grpSpPr>
        <p:sp>
          <p:nvSpPr>
            <p:cNvPr id="199" name="AutoShape 3"/>
            <p:cNvSpPr/>
            <p:nvPr/>
          </p:nvSpPr>
          <p:spPr>
            <a:xfrm>
              <a:off x="548280" y="723240"/>
              <a:ext cx="12420360" cy="8077680"/>
            </a:xfrm>
            <a:prstGeom prst="rect">
              <a:avLst/>
            </a:prstGeom>
            <a:solidFill>
              <a:srgbClr val="F4E9D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anchor="t">
              <a:noAutofit/>
            </a:bodyPr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0" name="AutoShape 4"/>
            <p:cNvSpPr/>
            <p:nvPr/>
          </p:nvSpPr>
          <p:spPr>
            <a:xfrm>
              <a:off x="548280" y="723240"/>
              <a:ext cx="12420360" cy="1063440"/>
            </a:xfrm>
            <a:prstGeom prst="rect">
              <a:avLst/>
            </a:prstGeom>
            <a:solidFill>
              <a:srgbClr val="C1BCB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anchor="t">
              <a:noAutofit/>
            </a:bodyPr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pic>
          <p:nvPicPr>
            <p:cNvPr id="201" name="Picture 5" descr=""/>
            <p:cNvPicPr/>
            <p:nvPr/>
          </p:nvPicPr>
          <p:blipFill>
            <a:blip r:embed="rId5"/>
            <a:stretch/>
          </p:blipFill>
          <p:spPr>
            <a:xfrm>
              <a:off x="1055880" y="1008360"/>
              <a:ext cx="935640" cy="4935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02" name="TextBox 8"/>
          <p:cNvSpPr/>
          <p:nvPr/>
        </p:nvSpPr>
        <p:spPr>
          <a:xfrm>
            <a:off x="425160" y="2382120"/>
            <a:ext cx="12523680" cy="9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9000" b="1" u="none" strike="noStrike">
                <a:solidFill>
                  <a:srgbClr val="002060"/>
                </a:solidFill>
                <a:uFillTx/>
                <a:latin typeface="Bookman Old Style"/>
              </a:rPr>
              <a:t>Кейс</a:t>
            </a:r>
            <a:r>
              <a:rPr lang="en-US" sz="9000" b="1" u="none" strike="noStrike">
                <a:solidFill>
                  <a:srgbClr val="002060"/>
                </a:solidFill>
                <a:uFillTx/>
                <a:latin typeface="Bookman Old Style"/>
              </a:rPr>
              <a:t> № </a:t>
            </a:r>
            <a:r>
              <a:rPr lang="ru-RU" sz="9000" b="1" u="none" strike="noStrike">
                <a:solidFill>
                  <a:srgbClr val="002060"/>
                </a:solidFill>
                <a:uFillTx/>
                <a:latin typeface="Bookman Old Style"/>
              </a:rPr>
              <a:t>4.</a:t>
            </a:r>
            <a:endParaRPr lang="ru-RU" sz="9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400" b="1" u="none" strike="noStrike">
                <a:solidFill>
                  <a:srgbClr val="002060"/>
                </a:solidFill>
                <a:uFillTx/>
                <a:latin typeface="Bookman Old Style"/>
              </a:rPr>
              <a:t> 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5000" b="1" u="none" strike="noStrike">
                <a:solidFill>
                  <a:srgbClr val="254061"/>
                </a:solidFill>
                <a:uFillTx/>
                <a:latin typeface="Bookman Old Style"/>
              </a:rPr>
              <a:t>Учителя говорят:</a:t>
            </a:r>
            <a:endParaRPr lang="ru-RU" sz="5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5000" b="1" u="none" strike="noStrike">
                <a:solidFill>
                  <a:srgbClr val="254061"/>
                </a:solidFill>
                <a:uFillTx/>
                <a:latin typeface="Bookman Old Style"/>
              </a:rPr>
              <a:t> </a:t>
            </a:r>
            <a:r>
              <a:rPr lang="ru-RU" sz="5000" b="1" u="none" strike="noStrike">
                <a:solidFill>
                  <a:srgbClr val="254061"/>
                </a:solidFill>
                <a:uFillTx/>
                <a:latin typeface="Bookman Old Style"/>
              </a:rPr>
              <a:t>«Не ориентируется в расписании занятий, режиме, днях недели </a:t>
            </a:r>
            <a:endParaRPr lang="ru-RU" sz="5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5000" b="1" u="none" strike="noStrike">
                <a:solidFill>
                  <a:srgbClr val="254061"/>
                </a:solidFill>
                <a:uFillTx/>
                <a:latin typeface="Bookman Old Style"/>
              </a:rPr>
              <a:t>и т.д. </a:t>
            </a:r>
            <a:endParaRPr lang="ru-RU" sz="5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5000" b="1" u="none" strike="noStrike">
                <a:solidFill>
                  <a:srgbClr val="254061"/>
                </a:solidFill>
                <a:uFillTx/>
                <a:latin typeface="Bookman Old Style"/>
              </a:rPr>
              <a:t>Не видит клетки, строчки».</a:t>
            </a:r>
            <a:endParaRPr lang="ru-RU" sz="5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5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5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5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0" b="1" u="none" strike="noStrike">
                <a:solidFill>
                  <a:srgbClr val="002060"/>
                </a:solidFill>
                <a:uFillTx/>
                <a:latin typeface="Bookman Old Style"/>
              </a:rPr>
              <a:t> </a:t>
            </a:r>
            <a:endParaRPr lang="ru-RU" sz="9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2000"/>
    </mc:Choice>
    <mc:Fallback>
      <p:transition spd="slow"/>
    </mc:Fallback>
  </mc:AlternateContent>
  <p:timing>
    <p:tnLst>
      <p:par>
        <p:cTn id="124" dur="indefinite" restart="never" nodeType="tmRoot">
          <p:childTnLst>
            <p:seq>
              <p:cTn id="125" dur="indefinite" nodeType="mainSeq"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0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>
  <p:cSld>
    <p:bg>
      <p:bgPr>
        <a:solidFill>
          <a:srgbClr val="ADC7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roup 2"/>
          <p:cNvGrpSpPr/>
          <p:nvPr/>
        </p:nvGrpSpPr>
        <p:grpSpPr>
          <a:xfrm>
            <a:off x="5346360" y="538920"/>
            <a:ext cx="12420360" cy="8077680"/>
            <a:chOff x="5346360" y="538920"/>
            <a:chExt cx="12420360" cy="8077680"/>
          </a:xfrm>
        </p:grpSpPr>
        <p:sp>
          <p:nvSpPr>
            <p:cNvPr id="204" name="AutoShape 3"/>
            <p:cNvSpPr/>
            <p:nvPr/>
          </p:nvSpPr>
          <p:spPr>
            <a:xfrm>
              <a:off x="5346360" y="538920"/>
              <a:ext cx="12420360" cy="8077680"/>
            </a:xfrm>
            <a:prstGeom prst="rect">
              <a:avLst/>
            </a:prstGeom>
            <a:solidFill>
              <a:srgbClr val="F4E9D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anchor="t">
              <a:noAutofit/>
            </a:bodyPr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5" name="AutoShape 4"/>
            <p:cNvSpPr/>
            <p:nvPr/>
          </p:nvSpPr>
          <p:spPr>
            <a:xfrm>
              <a:off x="5346360" y="538920"/>
              <a:ext cx="12420360" cy="1063440"/>
            </a:xfrm>
            <a:prstGeom prst="rect">
              <a:avLst/>
            </a:prstGeom>
            <a:solidFill>
              <a:srgbClr val="C1BCB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anchor="t">
              <a:noAutofit/>
            </a:bodyPr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pic>
          <p:nvPicPr>
            <p:cNvPr id="206" name="Picture 5" descr=""/>
            <p:cNvPicPr/>
            <p:nvPr/>
          </p:nvPicPr>
          <p:blipFill>
            <a:blip r:embed="rId2"/>
            <a:stretch/>
          </p:blipFill>
          <p:spPr>
            <a:xfrm>
              <a:off x="5854320" y="823680"/>
              <a:ext cx="935640" cy="4935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207" name="Picture 17" descr=""/>
          <p:cNvPicPr/>
          <p:nvPr/>
        </p:nvPicPr>
        <p:blipFill>
          <a:blip r:embed="rId3"/>
          <a:stretch/>
        </p:blipFill>
        <p:spPr>
          <a:xfrm>
            <a:off x="16678440" y="9057600"/>
            <a:ext cx="796320" cy="88848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7" descr=""/>
          <p:cNvPicPr/>
          <p:nvPr/>
        </p:nvPicPr>
        <p:blipFill>
          <a:blip r:embed="rId3"/>
          <a:stretch/>
        </p:blipFill>
        <p:spPr>
          <a:xfrm>
            <a:off x="15018840" y="9268920"/>
            <a:ext cx="796320" cy="888480"/>
          </a:xfrm>
          <a:prstGeom prst="rect">
            <a:avLst/>
          </a:prstGeom>
          <a:ln w="0">
            <a:noFill/>
          </a:ln>
        </p:spPr>
      </p:pic>
      <p:sp>
        <p:nvSpPr>
          <p:cNvPr id="209" name="TextBox 18"/>
          <p:cNvSpPr/>
          <p:nvPr/>
        </p:nvSpPr>
        <p:spPr>
          <a:xfrm>
            <a:off x="5745960" y="1784520"/>
            <a:ext cx="11620800" cy="594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ctr" defTabSz="914400">
              <a:lnSpc>
                <a:spcPts val="12600"/>
              </a:lnSpc>
              <a:tabLst>
                <a:tab pos="0" algn="l"/>
              </a:tabLst>
            </a:pPr>
            <a:r>
              <a:rPr lang="ru-RU" sz="9000" b="1" u="none" strike="noStrike">
                <a:solidFill>
                  <a:srgbClr val="17375E"/>
                </a:solidFill>
                <a:uFillTx/>
                <a:latin typeface="Bookman Old Style"/>
              </a:rPr>
              <a:t>Решение</a:t>
            </a:r>
            <a:endParaRPr lang="ru-RU" sz="9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ts val="12600"/>
              </a:lnSpc>
              <a:tabLst>
                <a:tab pos="0" algn="l"/>
              </a:tabLst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6000" b="1" u="none" strike="noStrike">
                <a:solidFill>
                  <a:srgbClr val="254061"/>
                </a:solidFill>
                <a:uFillTx/>
                <a:latin typeface="Bookman Old Style"/>
                <a:ea typeface="Calibri"/>
              </a:rPr>
              <a:t>Развиваем пространственные представления</a:t>
            </a:r>
            <a:endParaRPr lang="ru-RU" sz="6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10" name="Picture 3" descr=""/>
          <p:cNvPicPr/>
          <p:nvPr/>
        </p:nvPicPr>
        <p:blipFill>
          <a:blip r:embed="rId4"/>
          <a:stretch/>
        </p:blipFill>
        <p:spPr>
          <a:xfrm>
            <a:off x="914400" y="3176640"/>
            <a:ext cx="3265200" cy="3265200"/>
          </a:xfrm>
          <a:prstGeom prst="rect">
            <a:avLst/>
          </a:prstGeom>
          <a:ln w="0">
            <a:noFill/>
          </a:ln>
        </p:spPr>
      </p:pic>
      <p:sp>
        <p:nvSpPr>
          <p:cNvPr id="211" name="Стрелка: вниз 20"/>
          <p:cNvSpPr/>
          <p:nvPr/>
        </p:nvSpPr>
        <p:spPr>
          <a:xfrm>
            <a:off x="11439720" y="3312360"/>
            <a:ext cx="761760" cy="15656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5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endParaRPr lang="ru-RU" sz="1800" b="0" u="none" strike="noStrike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212" name="Picture 6" descr=""/>
          <p:cNvPicPr/>
          <p:nvPr/>
        </p:nvPicPr>
        <p:blipFill>
          <a:blip r:embed="rId5"/>
          <a:stretch/>
        </p:blipFill>
        <p:spPr>
          <a:xfrm rot="1974600">
            <a:off x="-183960" y="8651880"/>
            <a:ext cx="5139360" cy="81036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13" descr=""/>
          <p:cNvPicPr/>
          <p:nvPr/>
        </p:nvPicPr>
        <p:blipFill>
          <a:blip r:embed="rId6"/>
          <a:stretch/>
        </p:blipFill>
        <p:spPr>
          <a:xfrm>
            <a:off x="15784200" y="8197920"/>
            <a:ext cx="796320" cy="888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>
  <p:cSld>
    <p:bg>
      <p:bgPr>
        <a:solidFill>
          <a:srgbClr val="ADC7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8" descr=""/>
          <p:cNvPicPr/>
          <p:nvPr/>
        </p:nvPicPr>
        <p:blipFill>
          <a:blip r:embed="rId2"/>
          <a:stretch/>
        </p:blipFill>
        <p:spPr>
          <a:xfrm rot="20738400">
            <a:off x="-1609200" y="-1150200"/>
            <a:ext cx="9216720" cy="293076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6" descr=""/>
          <p:cNvPicPr/>
          <p:nvPr/>
        </p:nvPicPr>
        <p:blipFill>
          <a:blip r:embed="rId3"/>
          <a:stretch/>
        </p:blipFill>
        <p:spPr>
          <a:xfrm>
            <a:off x="3733920" y="8416800"/>
            <a:ext cx="5139360" cy="810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16" name="Таблица 9"/>
          <p:cNvGraphicFramePr>
            <a:graphicFrameLocks xmlns:a="http://schemas.openxmlformats.org/drawingml/2006/main"/>
          </p:cNvGraphicFramePr>
          <p:nvPr/>
        </p:nvGraphicFramePr>
        <p:xfrm>
          <a:off x="2209680" y="1714680"/>
          <a:ext cx="4419000" cy="5347440"/>
        </p:xfrm>
        <a:graphic>
          <a:graphicData uri="http://schemas.openxmlformats.org/drawingml/2006/table">
            <a:tbl>
              <a:tblPr/>
              <a:tblGrid>
                <a:gridCol w="4419360"/>
              </a:tblGrid>
              <a:tr h="107604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ОПИСАНИЕ 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ИГРЫ/ПРИЁМА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42717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Метод «Планер»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i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Оборудование</a:t>
                      </a: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: </a:t>
                      </a: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карточки с названием дней недели и т.д.;</a:t>
                      </a:r>
                      <a:r>
                        <a:rPr lang="en-US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 </a:t>
                      </a: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с расписанием уроков.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i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Ход: </a:t>
                      </a: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Задача ребенка распланировать учебное время.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17" name="Рисунок 3" descr=""/>
          <p:cNvPicPr/>
          <p:nvPr/>
        </p:nvPicPr>
        <p:blipFill>
          <a:blip r:embed="rId4"/>
          <a:stretch/>
        </p:blipFill>
        <p:spPr>
          <a:xfrm>
            <a:off x="12268080" y="1134720"/>
            <a:ext cx="4865760" cy="7687080"/>
          </a:xfrm>
          <a:prstGeom prst="rect">
            <a:avLst/>
          </a:prstGeom>
          <a:ln w="88920" cap="sq">
            <a:solidFill>
              <a:srgbClr val="FFFFFF"/>
            </a:solidFill>
            <a:miter/>
          </a:ln>
          <a:effectLst>
            <a:outerShdw blurRad="55080" dist="18000" dir="5400000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218" name="Таблица 2"/>
          <p:cNvGraphicFramePr>
            <a:graphicFrameLocks xmlns:a="http://schemas.openxmlformats.org/drawingml/2006/main"/>
          </p:cNvGraphicFramePr>
          <p:nvPr/>
        </p:nvGraphicFramePr>
        <p:xfrm>
          <a:off x="6726960" y="1713240"/>
          <a:ext cx="4343040" cy="5348520"/>
        </p:xfrm>
        <a:graphic>
          <a:graphicData uri="http://schemas.openxmlformats.org/drawingml/2006/table">
            <a:tbl>
              <a:tblPr/>
              <a:tblGrid>
                <a:gridCol w="4343400"/>
              </a:tblGrid>
              <a:tr h="102744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КОГДА МОЖНО ИСПОЛЬЗОВАТЬ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432144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Рекомендуем: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начало учебного дня;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орг.момент перед 1 уроком;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итог учебного дня;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перемена.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Нежелательно: 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во время урока.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2000"/>
    </mc:Choice>
    <mc:Fallback>
      <p:transition spd="slow"/>
    </mc:Fallback>
  </mc:AlternateContent>
  <p:timing>
    <p:tnLst>
      <p:par>
        <p:cTn id="133" dur="indefinite" restart="never" nodeType="tmRoot">
          <p:childTnLst>
            <p:seq>
              <p:cTn id="134" dur="indefinite" nodeType="mainSeq">
                <p:childTnLst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9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0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>
  <p:cSld>
    <p:bg>
      <p:bgPr>
        <a:solidFill>
          <a:srgbClr val="ADC7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" name="Таблица 9"/>
          <p:cNvGraphicFramePr>
            <a:graphicFrameLocks xmlns:a="http://schemas.openxmlformats.org/drawingml/2006/main"/>
          </p:cNvGraphicFramePr>
          <p:nvPr/>
        </p:nvGraphicFramePr>
        <p:xfrm>
          <a:off x="9144000" y="2597400"/>
          <a:ext cx="4111560" cy="4643640"/>
        </p:xfrm>
        <a:graphic>
          <a:graphicData uri="http://schemas.openxmlformats.org/drawingml/2006/table">
            <a:tbl>
              <a:tblPr/>
              <a:tblGrid>
                <a:gridCol w="4111920"/>
              </a:tblGrid>
              <a:tr h="99036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ОПИСАНИЕ 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ИГРЫ/ПРИЁМА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204444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Игра «Найди и покажи»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i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Оборудование</a:t>
                      </a: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: </a:t>
                      </a: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не требуется.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i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Ход: </a:t>
                      </a: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Задача ребенка показать части тела, показать части тела с учётом правой и левой стороны.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20" name="Picture 8" descr=""/>
          <p:cNvPicPr/>
          <p:nvPr/>
        </p:nvPicPr>
        <p:blipFill>
          <a:blip r:embed="rId2"/>
          <a:stretch/>
        </p:blipFill>
        <p:spPr>
          <a:xfrm rot="798600">
            <a:off x="8580600" y="-489240"/>
            <a:ext cx="9216720" cy="2930760"/>
          </a:xfrm>
          <a:prstGeom prst="rect">
            <a:avLst/>
          </a:prstGeom>
          <a:ln w="0">
            <a:noFill/>
          </a:ln>
        </p:spPr>
      </p:pic>
      <p:pic>
        <p:nvPicPr>
          <p:cNvPr id="221" name="Рисунок 5" descr=""/>
          <p:cNvPicPr/>
          <p:nvPr/>
        </p:nvPicPr>
        <p:blipFill>
          <a:blip r:embed="rId3"/>
          <a:stretch/>
        </p:blipFill>
        <p:spPr>
          <a:xfrm>
            <a:off x="1600200" y="2880000"/>
            <a:ext cx="6314040" cy="4685400"/>
          </a:xfrm>
          <a:prstGeom prst="rect">
            <a:avLst/>
          </a:prstGeom>
          <a:ln w="88920" cap="sq">
            <a:solidFill>
              <a:srgbClr val="FFFFFF"/>
            </a:solidFill>
            <a:miter/>
          </a:ln>
          <a:effectLst>
            <a:outerShdw blurRad="55080" dist="18000" dir="5400000" rotWithShape="0">
              <a:srgbClr val="000000">
                <a:alpha val="40000"/>
              </a:srgbClr>
            </a:outerShdw>
          </a:effectLst>
        </p:spPr>
      </p:pic>
      <p:grpSp>
        <p:nvGrpSpPr>
          <p:cNvPr id="222" name="Group 11"/>
          <p:cNvGrpSpPr/>
          <p:nvPr/>
        </p:nvGrpSpPr>
        <p:grpSpPr>
          <a:xfrm>
            <a:off x="783360" y="343080"/>
            <a:ext cx="2361600" cy="1752120"/>
            <a:chOff x="783360" y="343080"/>
            <a:chExt cx="2361600" cy="1752120"/>
          </a:xfrm>
        </p:grpSpPr>
        <p:pic>
          <p:nvPicPr>
            <p:cNvPr id="223" name="Picture 12" descr=""/>
            <p:cNvPicPr/>
            <p:nvPr/>
          </p:nvPicPr>
          <p:blipFill>
            <a:blip r:embed="rId4"/>
            <a:stretch/>
          </p:blipFill>
          <p:spPr>
            <a:xfrm rot="5400000">
              <a:off x="1879200" y="829080"/>
              <a:ext cx="1118880" cy="1412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4" name="Picture 13" descr=""/>
            <p:cNvPicPr/>
            <p:nvPr/>
          </p:nvPicPr>
          <p:blipFill>
            <a:blip r:embed="rId5"/>
            <a:stretch/>
          </p:blipFill>
          <p:spPr>
            <a:xfrm rot="5400000">
              <a:off x="888480" y="605880"/>
              <a:ext cx="529920" cy="74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5" name="Picture 14" descr=""/>
            <p:cNvPicPr/>
            <p:nvPr/>
          </p:nvPicPr>
          <p:blipFill>
            <a:blip r:embed="rId6"/>
            <a:stretch/>
          </p:blipFill>
          <p:spPr>
            <a:xfrm rot="5400000">
              <a:off x="2035800" y="307800"/>
              <a:ext cx="367920" cy="437760"/>
            </a:xfrm>
            <a:prstGeom prst="rect">
              <a:avLst/>
            </a:prstGeom>
            <a:ln w="0">
              <a:noFill/>
            </a:ln>
          </p:spPr>
        </p:pic>
      </p:grpSp>
      <p:graphicFrame>
        <p:nvGraphicFramePr>
          <p:cNvPr id="226" name="Таблица 2"/>
          <p:cNvGraphicFramePr>
            <a:graphicFrameLocks xmlns:a="http://schemas.openxmlformats.org/drawingml/2006/main"/>
          </p:cNvGraphicFramePr>
          <p:nvPr/>
        </p:nvGraphicFramePr>
        <p:xfrm>
          <a:off x="13411080" y="2597400"/>
          <a:ext cx="4040640" cy="5348520"/>
        </p:xfrm>
        <a:graphic>
          <a:graphicData uri="http://schemas.openxmlformats.org/drawingml/2006/table">
            <a:tbl>
              <a:tblPr/>
              <a:tblGrid>
                <a:gridCol w="4041000"/>
              </a:tblGrid>
              <a:tr h="104508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КОГДА МОЖНО ИСПОЛЬЗОВАТЬ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4303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Рекомендуем: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начало учебного дня;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орг.момент;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физ.минутка;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динамический час;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урок физ.культуры.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2000"/>
    </mc:Choice>
    <mc:Fallback>
      <p:transition spd="slow"/>
    </mc:Fallback>
  </mc:AlternateContent>
  <p:timing>
    <p:tnLst>
      <p:par>
        <p:cTn id="141" dur="indefinite" restart="never" nodeType="tmRoot">
          <p:childTnLst>
            <p:seq>
              <p:cTn id="142" dur="indefinite" nodeType="mainSeq">
                <p:childTnLst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>
  <p:cSld>
    <p:bg>
      <p:bgPr>
        <a:solidFill>
          <a:srgbClr val="ADC7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6" descr=""/>
          <p:cNvPicPr/>
          <p:nvPr/>
        </p:nvPicPr>
        <p:blipFill>
          <a:blip r:embed="rId3"/>
          <a:stretch/>
        </p:blipFill>
        <p:spPr>
          <a:xfrm rot="5400000">
            <a:off x="-2191680" y="4767840"/>
            <a:ext cx="5139360" cy="810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28" name="Таблица 9"/>
          <p:cNvGraphicFramePr>
            <a:graphicFrameLocks xmlns:a="http://schemas.openxmlformats.org/drawingml/2006/main"/>
          </p:cNvGraphicFramePr>
          <p:nvPr/>
        </p:nvGraphicFramePr>
        <p:xfrm>
          <a:off x="1066680" y="1790640"/>
          <a:ext cx="4419000" cy="5705640"/>
        </p:xfrm>
        <a:graphic>
          <a:graphicData uri="http://schemas.openxmlformats.org/drawingml/2006/table">
            <a:tbl>
              <a:tblPr/>
              <a:tblGrid>
                <a:gridCol w="4419360"/>
              </a:tblGrid>
              <a:tr h="99036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ОПИСАНИЕ 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ИГРЫ/ПРИЁМА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204444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Игра «Найди и положи»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i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Оборудование</a:t>
                      </a: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: </a:t>
                      </a: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разноцветные квадраты: карточки с буквами/цифрами/ знаками и т.д.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i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Ход: </a:t>
                      </a: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Задача ребенка в соответствии с инструкцией правильно расположить карточку.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29" name="Рисунок 4" descr=""/>
          <p:cNvPicPr/>
          <p:nvPr/>
        </p:nvPicPr>
        <p:blipFill>
          <a:blip r:embed="rId4"/>
          <a:stretch/>
        </p:blipFill>
        <p:spPr>
          <a:xfrm>
            <a:off x="10363320" y="2394360"/>
            <a:ext cx="7543440" cy="5421600"/>
          </a:xfrm>
          <a:prstGeom prst="rect">
            <a:avLst/>
          </a:prstGeom>
          <a:ln w="88920" cap="sq">
            <a:solidFill>
              <a:srgbClr val="FFFFFF"/>
            </a:solidFill>
            <a:miter/>
          </a:ln>
          <a:effectLst>
            <a:outerShdw blurRad="55080" dist="18000" dir="5400000" rotWithShape="0">
              <a:srgbClr val="000000">
                <a:alpha val="40000"/>
              </a:srgbClr>
            </a:outerShdw>
          </a:effectLst>
        </p:spPr>
      </p:pic>
      <p:pic>
        <p:nvPicPr>
          <p:cNvPr id="230" name="Picture 8" descr=""/>
          <p:cNvPicPr/>
          <p:nvPr/>
        </p:nvPicPr>
        <p:blipFill>
          <a:blip r:embed="rId5"/>
          <a:stretch/>
        </p:blipFill>
        <p:spPr>
          <a:xfrm rot="20738400">
            <a:off x="-466200" y="-1424520"/>
            <a:ext cx="9216720" cy="29307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31" name="Таблица 2"/>
          <p:cNvGraphicFramePr>
            <a:graphicFrameLocks xmlns:a="http://schemas.openxmlformats.org/drawingml/2006/main"/>
          </p:cNvGraphicFramePr>
          <p:nvPr/>
        </p:nvGraphicFramePr>
        <p:xfrm>
          <a:off x="5659560" y="1790640"/>
          <a:ext cx="4343040" cy="6628680"/>
        </p:xfrm>
        <a:graphic>
          <a:graphicData uri="http://schemas.openxmlformats.org/drawingml/2006/table">
            <a:tbl>
              <a:tblPr/>
              <a:tblGrid>
                <a:gridCol w="4343400"/>
              </a:tblGrid>
              <a:tr h="102708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КОГДА МОЖНО ИСПОЛЬЗОВАТЬ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56019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Рекомендуем: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начало учебного дня;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орг.момент;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этап мотивации;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перемена; 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итог урока;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рефлексия.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Нежелательно: 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физ.минутка.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2000"/>
    </mc:Choice>
    <mc:Fallback>
      <p:transition spd="slow"/>
    </mc:Fallback>
  </mc:AlternateContent>
  <p:timing>
    <p:tnLst>
      <p:par>
        <p:cTn id="149" dur="indefinite" restart="never" nodeType="tmRoot">
          <p:childTnLst>
            <p:seq>
              <p:cTn id="150" dur="indefinite" nodeType="mainSeq">
                <p:childTnLst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5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6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>
  <p:cSld>
    <p:bg>
      <p:bgPr>
        <a:solidFill>
          <a:srgbClr val="ADC7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roup 2"/>
          <p:cNvGrpSpPr/>
          <p:nvPr/>
        </p:nvGrpSpPr>
        <p:grpSpPr>
          <a:xfrm>
            <a:off x="548280" y="723240"/>
            <a:ext cx="12420360" cy="8077680"/>
            <a:chOff x="548280" y="723240"/>
            <a:chExt cx="12420360" cy="8077680"/>
          </a:xfrm>
        </p:grpSpPr>
        <p:sp>
          <p:nvSpPr>
            <p:cNvPr id="233" name="AutoShape 3"/>
            <p:cNvSpPr/>
            <p:nvPr/>
          </p:nvSpPr>
          <p:spPr>
            <a:xfrm>
              <a:off x="548280" y="723240"/>
              <a:ext cx="12420360" cy="8077680"/>
            </a:xfrm>
            <a:prstGeom prst="rect">
              <a:avLst/>
            </a:prstGeom>
            <a:solidFill>
              <a:srgbClr val="F4E9D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anchor="t">
              <a:noAutofit/>
            </a:bodyPr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4" name="AutoShape 4"/>
            <p:cNvSpPr/>
            <p:nvPr/>
          </p:nvSpPr>
          <p:spPr>
            <a:xfrm>
              <a:off x="548280" y="723240"/>
              <a:ext cx="12420360" cy="1063440"/>
            </a:xfrm>
            <a:prstGeom prst="rect">
              <a:avLst/>
            </a:prstGeom>
            <a:solidFill>
              <a:srgbClr val="C1BCB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anchor="t">
              <a:noAutofit/>
            </a:bodyPr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pic>
          <p:nvPicPr>
            <p:cNvPr id="235" name="Picture 5" descr=""/>
            <p:cNvPicPr/>
            <p:nvPr/>
          </p:nvPicPr>
          <p:blipFill>
            <a:blip r:embed="rId2"/>
            <a:stretch/>
          </p:blipFill>
          <p:spPr>
            <a:xfrm>
              <a:off x="1055880" y="1008360"/>
              <a:ext cx="935640" cy="4935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36" name="TextBox 8"/>
          <p:cNvSpPr/>
          <p:nvPr/>
        </p:nvSpPr>
        <p:spPr>
          <a:xfrm>
            <a:off x="425160" y="2382120"/>
            <a:ext cx="12523680" cy="774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9000" b="1" u="none" strike="noStrike">
                <a:solidFill>
                  <a:srgbClr val="002060"/>
                </a:solidFill>
                <a:uFillTx/>
                <a:latin typeface="Bookman Old Style"/>
              </a:rPr>
              <a:t>Кейс</a:t>
            </a:r>
            <a:r>
              <a:rPr lang="en-US" sz="9000" b="1" u="none" strike="noStrike">
                <a:solidFill>
                  <a:srgbClr val="002060"/>
                </a:solidFill>
                <a:uFillTx/>
                <a:latin typeface="Bookman Old Style"/>
              </a:rPr>
              <a:t> № </a:t>
            </a:r>
            <a:r>
              <a:rPr lang="ru-RU" sz="9000" b="1" u="none" strike="noStrike">
                <a:solidFill>
                  <a:srgbClr val="002060"/>
                </a:solidFill>
                <a:uFillTx/>
                <a:latin typeface="Bookman Old Style"/>
              </a:rPr>
              <a:t>5.</a:t>
            </a:r>
            <a:endParaRPr lang="ru-RU" sz="9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400" b="1" u="none" strike="noStrike">
                <a:solidFill>
                  <a:srgbClr val="002060"/>
                </a:solidFill>
                <a:uFillTx/>
                <a:latin typeface="Bookman Old Style"/>
              </a:rPr>
              <a:t> 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5000" b="1" u="none" strike="noStrike">
                <a:solidFill>
                  <a:schemeClr val="accent1">
                    <a:lumMod val="50000"/>
                  </a:schemeClr>
                </a:solidFill>
                <a:uFillTx/>
                <a:latin typeface="Bookman Old Style"/>
              </a:rPr>
              <a:t>Педагоги говорят:</a:t>
            </a:r>
            <a:endParaRPr lang="ru-RU" sz="5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5000" b="1" u="none" strike="noStrike">
                <a:solidFill>
                  <a:schemeClr val="accent1">
                    <a:lumMod val="50000"/>
                  </a:schemeClr>
                </a:solidFill>
                <a:uFillTx/>
                <a:latin typeface="Bookman Old Style"/>
              </a:rPr>
              <a:t> </a:t>
            </a:r>
            <a:r>
              <a:rPr lang="ru-RU" sz="5000" b="1" u="none" strike="noStrike">
                <a:solidFill>
                  <a:schemeClr val="accent1">
                    <a:lumMod val="50000"/>
                  </a:schemeClr>
                </a:solidFill>
                <a:uFillTx/>
                <a:latin typeface="Bookman Old Style"/>
              </a:rPr>
              <a:t>«У ребенка</a:t>
            </a:r>
            <a:endParaRPr lang="ru-RU" sz="5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5000" b="1" u="none" strike="noStrike">
                <a:solidFill>
                  <a:schemeClr val="accent1">
                    <a:lumMod val="50000"/>
                  </a:schemeClr>
                </a:solidFill>
                <a:uFillTx/>
                <a:latin typeface="Bookman Old Style"/>
              </a:rPr>
              <a:t> </a:t>
            </a:r>
            <a:r>
              <a:rPr lang="ru-RU" sz="5000" b="1" u="none" strike="noStrike">
                <a:solidFill>
                  <a:schemeClr val="accent1">
                    <a:lumMod val="50000"/>
                  </a:schemeClr>
                </a:solidFill>
                <a:uFillTx/>
                <a:latin typeface="Bookman Old Style"/>
              </a:rPr>
              <a:t>угадывающее чтение».</a:t>
            </a:r>
            <a:endParaRPr lang="ru-RU" sz="5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5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5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5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0" b="1" u="none" strike="noStrike">
                <a:solidFill>
                  <a:srgbClr val="002060"/>
                </a:solidFill>
                <a:uFillTx/>
                <a:latin typeface="Bookman Old Style"/>
              </a:rPr>
              <a:t> </a:t>
            </a:r>
            <a:endParaRPr lang="ru-RU" sz="9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37" name="Picture 10" descr=""/>
          <p:cNvPicPr/>
          <p:nvPr/>
        </p:nvPicPr>
        <p:blipFill>
          <a:blip r:embed="rId3"/>
          <a:stretch/>
        </p:blipFill>
        <p:spPr>
          <a:xfrm>
            <a:off x="16486920" y="723240"/>
            <a:ext cx="796320" cy="88848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11" descr=""/>
          <p:cNvPicPr/>
          <p:nvPr/>
        </p:nvPicPr>
        <p:blipFill>
          <a:blip r:embed="rId4"/>
          <a:stretch/>
        </p:blipFill>
        <p:spPr>
          <a:xfrm>
            <a:off x="16486920" y="2324160"/>
            <a:ext cx="796320" cy="88848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12" descr=""/>
          <p:cNvPicPr/>
          <p:nvPr/>
        </p:nvPicPr>
        <p:blipFill>
          <a:blip r:embed="rId3"/>
          <a:stretch/>
        </p:blipFill>
        <p:spPr>
          <a:xfrm>
            <a:off x="14524200" y="1681920"/>
            <a:ext cx="796320" cy="88848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12" descr="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 rot="600000">
            <a:off x="12103920" y="4760280"/>
            <a:ext cx="4429800" cy="4429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2000"/>
    </mc:Choice>
    <mc:Fallback>
      <p:transition spd="slow"/>
    </mc:Fallback>
  </mc:AlternateContent>
  <p:timing>
    <p:tnLst>
      <p:par>
        <p:cTn id="157" dur="indefinite" restart="never" nodeType="tmRoot">
          <p:childTnLst>
            <p:seq>
              <p:cTn id="158" dur="indefinite" nodeType="mainSeq"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4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5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>
  <p:cSld>
    <p:bg>
      <p:bgPr>
        <a:solidFill>
          <a:srgbClr val="ADC7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roup 2"/>
          <p:cNvGrpSpPr/>
          <p:nvPr/>
        </p:nvGrpSpPr>
        <p:grpSpPr>
          <a:xfrm>
            <a:off x="5346360" y="538920"/>
            <a:ext cx="12420360" cy="8077680"/>
            <a:chOff x="5346360" y="538920"/>
            <a:chExt cx="12420360" cy="8077680"/>
          </a:xfrm>
        </p:grpSpPr>
        <p:sp>
          <p:nvSpPr>
            <p:cNvPr id="242" name="AutoShape 3"/>
            <p:cNvSpPr/>
            <p:nvPr/>
          </p:nvSpPr>
          <p:spPr>
            <a:xfrm>
              <a:off x="5346360" y="538920"/>
              <a:ext cx="12420360" cy="8077680"/>
            </a:xfrm>
            <a:prstGeom prst="rect">
              <a:avLst/>
            </a:prstGeom>
            <a:solidFill>
              <a:srgbClr val="F4E9D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anchor="t">
              <a:noAutofit/>
            </a:bodyPr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43" name="AutoShape 4"/>
            <p:cNvSpPr/>
            <p:nvPr/>
          </p:nvSpPr>
          <p:spPr>
            <a:xfrm>
              <a:off x="5346360" y="538920"/>
              <a:ext cx="12420360" cy="1063440"/>
            </a:xfrm>
            <a:prstGeom prst="rect">
              <a:avLst/>
            </a:prstGeom>
            <a:solidFill>
              <a:srgbClr val="C1BCB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anchor="t">
              <a:noAutofit/>
            </a:bodyPr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pic>
          <p:nvPicPr>
            <p:cNvPr id="244" name="Picture 5" descr=""/>
            <p:cNvPicPr/>
            <p:nvPr/>
          </p:nvPicPr>
          <p:blipFill>
            <a:blip r:embed="rId2"/>
            <a:stretch/>
          </p:blipFill>
          <p:spPr>
            <a:xfrm>
              <a:off x="5854320" y="823680"/>
              <a:ext cx="935640" cy="4935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245" name="Picture 17" descr=""/>
          <p:cNvPicPr/>
          <p:nvPr/>
        </p:nvPicPr>
        <p:blipFill>
          <a:blip r:embed="rId3"/>
          <a:stretch/>
        </p:blipFill>
        <p:spPr>
          <a:xfrm>
            <a:off x="16678440" y="9057600"/>
            <a:ext cx="796320" cy="88848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17" descr=""/>
          <p:cNvPicPr/>
          <p:nvPr/>
        </p:nvPicPr>
        <p:blipFill>
          <a:blip r:embed="rId3"/>
          <a:stretch/>
        </p:blipFill>
        <p:spPr>
          <a:xfrm>
            <a:off x="15018840" y="9268920"/>
            <a:ext cx="796320" cy="888480"/>
          </a:xfrm>
          <a:prstGeom prst="rect">
            <a:avLst/>
          </a:prstGeom>
          <a:ln w="0">
            <a:noFill/>
          </a:ln>
        </p:spPr>
      </p:pic>
      <p:sp>
        <p:nvSpPr>
          <p:cNvPr id="247" name="TextBox 18"/>
          <p:cNvSpPr/>
          <p:nvPr/>
        </p:nvSpPr>
        <p:spPr>
          <a:xfrm>
            <a:off x="5745960" y="1784520"/>
            <a:ext cx="11620800" cy="502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ctr" defTabSz="914400">
              <a:lnSpc>
                <a:spcPts val="12600"/>
              </a:lnSpc>
              <a:tabLst>
                <a:tab pos="0" algn="l"/>
              </a:tabLst>
            </a:pPr>
            <a:r>
              <a:rPr lang="ru-RU" sz="9000" b="1" u="none" strike="noStrike">
                <a:solidFill>
                  <a:srgbClr val="17375E"/>
                </a:solidFill>
                <a:uFillTx/>
                <a:latin typeface="Bookman Old Style"/>
              </a:rPr>
              <a:t>Решение</a:t>
            </a:r>
            <a:endParaRPr lang="ru-RU" sz="9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ts val="12600"/>
              </a:lnSpc>
              <a:tabLst>
                <a:tab pos="0" algn="l"/>
              </a:tabLst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6000" b="1" u="none" strike="noStrike">
                <a:solidFill>
                  <a:srgbClr val="254061"/>
                </a:solidFill>
                <a:uFillTx/>
                <a:latin typeface="Bookman Old Style"/>
                <a:ea typeface="Calibri"/>
              </a:rPr>
              <a:t>Развиваем произвольность </a:t>
            </a:r>
            <a:endParaRPr lang="ru-RU" sz="6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6000" b="1" u="none" strike="noStrike">
                <a:solidFill>
                  <a:srgbClr val="254061"/>
                </a:solidFill>
                <a:uFillTx/>
                <a:latin typeface="Bookman Old Style"/>
                <a:ea typeface="Calibri"/>
              </a:rPr>
              <a:t>внимания</a:t>
            </a:r>
            <a:endParaRPr lang="ru-RU" sz="6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48" name="Picture 3" descr=""/>
          <p:cNvPicPr/>
          <p:nvPr/>
        </p:nvPicPr>
        <p:blipFill>
          <a:blip r:embed="rId4"/>
          <a:stretch/>
        </p:blipFill>
        <p:spPr>
          <a:xfrm>
            <a:off x="914400" y="3176640"/>
            <a:ext cx="3265200" cy="3265200"/>
          </a:xfrm>
          <a:prstGeom prst="rect">
            <a:avLst/>
          </a:prstGeom>
          <a:ln w="0">
            <a:noFill/>
          </a:ln>
        </p:spPr>
      </p:pic>
      <p:sp>
        <p:nvSpPr>
          <p:cNvPr id="249" name="Стрелка: вниз 20"/>
          <p:cNvSpPr/>
          <p:nvPr/>
        </p:nvSpPr>
        <p:spPr>
          <a:xfrm>
            <a:off x="11439720" y="3312360"/>
            <a:ext cx="761760" cy="15656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5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endParaRPr lang="ru-RU" sz="1800" b="0" u="none" strike="noStrike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250" name="Picture 6" descr=""/>
          <p:cNvPicPr/>
          <p:nvPr/>
        </p:nvPicPr>
        <p:blipFill>
          <a:blip r:embed="rId5"/>
          <a:stretch/>
        </p:blipFill>
        <p:spPr>
          <a:xfrm rot="1974600">
            <a:off x="-183960" y="8651880"/>
            <a:ext cx="5139360" cy="81036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13" descr=""/>
          <p:cNvPicPr/>
          <p:nvPr/>
        </p:nvPicPr>
        <p:blipFill>
          <a:blip r:embed="rId6"/>
          <a:stretch/>
        </p:blipFill>
        <p:spPr>
          <a:xfrm>
            <a:off x="15784200" y="8197920"/>
            <a:ext cx="796320" cy="888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>
  <p:cSld>
    <p:bg>
      <p:bgPr>
        <a:solidFill>
          <a:srgbClr val="ADC7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Picture 6" descr=""/>
          <p:cNvPicPr/>
          <p:nvPr/>
        </p:nvPicPr>
        <p:blipFill>
          <a:blip r:embed="rId2"/>
          <a:stretch/>
        </p:blipFill>
        <p:spPr>
          <a:xfrm rot="5400000">
            <a:off x="-2191680" y="4767840"/>
            <a:ext cx="5139360" cy="810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53" name="Таблица 9"/>
          <p:cNvGraphicFramePr>
            <a:graphicFrameLocks xmlns:a="http://schemas.openxmlformats.org/drawingml/2006/main"/>
          </p:cNvGraphicFramePr>
          <p:nvPr/>
        </p:nvGraphicFramePr>
        <p:xfrm>
          <a:off x="1392480" y="1714680"/>
          <a:ext cx="4419000" cy="4643640"/>
        </p:xfrm>
        <a:graphic>
          <a:graphicData uri="http://schemas.openxmlformats.org/drawingml/2006/table">
            <a:tbl>
              <a:tblPr/>
              <a:tblGrid>
                <a:gridCol w="4419360"/>
              </a:tblGrid>
              <a:tr h="99036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ОПИСАНИЕ 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ИГРЫ/ПРИЁМА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204444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Игра «Заплатки»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i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Оборудование</a:t>
                      </a: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: </a:t>
                      </a: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текст с пропуском слов или  окончаний.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i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Ход: </a:t>
                      </a: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Задача ребенка, читая текст, правильно подбирать нужное слово/окончание.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54" name="Picture 8" descr=""/>
          <p:cNvPicPr/>
          <p:nvPr/>
        </p:nvPicPr>
        <p:blipFill>
          <a:blip r:embed="rId3"/>
          <a:stretch/>
        </p:blipFill>
        <p:spPr>
          <a:xfrm rot="625800">
            <a:off x="9790200" y="-218160"/>
            <a:ext cx="9216720" cy="29307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55" name="Таблица 2"/>
          <p:cNvGraphicFramePr>
            <a:graphicFrameLocks xmlns:a="http://schemas.openxmlformats.org/drawingml/2006/main"/>
          </p:cNvGraphicFramePr>
          <p:nvPr/>
        </p:nvGraphicFramePr>
        <p:xfrm>
          <a:off x="5943600" y="1714680"/>
          <a:ext cx="4343040" cy="4631400"/>
        </p:xfrm>
        <a:graphic>
          <a:graphicData uri="http://schemas.openxmlformats.org/drawingml/2006/table">
            <a:tbl>
              <a:tblPr/>
              <a:tblGrid>
                <a:gridCol w="4343400"/>
              </a:tblGrid>
              <a:tr h="99036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КОГДА МОЖНО ИСПОЛЬЗОВАТЬ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204444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Рекомендуем: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читательская пятиминутка (урок чтения);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актуализация знаний;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перемена.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Нецелесообразно: 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физ.минутка; 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динамический час.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56" name="Picture 10" descr=""/>
          <p:cNvPicPr/>
          <p:nvPr/>
        </p:nvPicPr>
        <p:blipFill>
          <a:blip r:embed="rId4"/>
          <a:stretch/>
        </p:blipFill>
        <p:spPr>
          <a:xfrm>
            <a:off x="5413680" y="8344080"/>
            <a:ext cx="796320" cy="888480"/>
          </a:xfrm>
          <a:prstGeom prst="rect">
            <a:avLst/>
          </a:prstGeom>
          <a:ln w="0">
            <a:noFill/>
          </a:ln>
        </p:spPr>
      </p:pic>
      <p:pic>
        <p:nvPicPr>
          <p:cNvPr id="257" name="Рисунок 9" descr=""/>
          <p:cNvPicPr/>
          <p:nvPr/>
        </p:nvPicPr>
        <p:blipFill>
          <a:blip r:embed="rId5"/>
          <a:stretch/>
        </p:blipFill>
        <p:spPr>
          <a:xfrm rot="561600">
            <a:off x="11804400" y="3055680"/>
            <a:ext cx="4800240" cy="5943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2000"/>
    </mc:Choice>
    <mc:Fallback>
      <p:transition spd="slow"/>
    </mc:Fallback>
  </mc:AlternateContent>
  <p:timing>
    <p:tnLst>
      <p:par>
        <p:cTn id="166" dur="indefinite" restart="never" nodeType="tmRoot">
          <p:childTnLst>
            <p:seq>
              <p:cTn id="167" dur="indefinite" nodeType="mainSeq">
                <p:childTnLst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2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3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>
  <p:cSld>
    <p:bg>
      <p:bgPr>
        <a:solidFill>
          <a:srgbClr val="ADC7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8" name="Таблица 9"/>
          <p:cNvGraphicFramePr>
            <a:graphicFrameLocks xmlns:a="http://schemas.openxmlformats.org/drawingml/2006/main"/>
          </p:cNvGraphicFramePr>
          <p:nvPr/>
        </p:nvGraphicFramePr>
        <p:xfrm>
          <a:off x="8534520" y="2895480"/>
          <a:ext cx="4419000" cy="5348520"/>
        </p:xfrm>
        <a:graphic>
          <a:graphicData uri="http://schemas.openxmlformats.org/drawingml/2006/table">
            <a:tbl>
              <a:tblPr/>
              <a:tblGrid>
                <a:gridCol w="4419360"/>
              </a:tblGrid>
              <a:tr h="9900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ОПИСАНИЕ 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ИГРЫ/ПРИЁМА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435888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Упражнения для улучшения техники чтения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i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Оборудование</a:t>
                      </a: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: специальные тексты/проектор.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i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Ход: </a:t>
                      </a: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Дети читают специальный текст.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59" name="Picture 8" descr=""/>
          <p:cNvPicPr/>
          <p:nvPr/>
        </p:nvPicPr>
        <p:blipFill>
          <a:blip r:embed="rId2"/>
          <a:stretch/>
        </p:blipFill>
        <p:spPr>
          <a:xfrm>
            <a:off x="4535280" y="-1189080"/>
            <a:ext cx="9216720" cy="2930760"/>
          </a:xfrm>
          <a:prstGeom prst="rect">
            <a:avLst/>
          </a:prstGeom>
          <a:ln w="0">
            <a:noFill/>
          </a:ln>
        </p:spPr>
      </p:pic>
      <p:grpSp>
        <p:nvGrpSpPr>
          <p:cNvPr id="260" name="Group 11"/>
          <p:cNvGrpSpPr/>
          <p:nvPr/>
        </p:nvGrpSpPr>
        <p:grpSpPr>
          <a:xfrm>
            <a:off x="14630760" y="549360"/>
            <a:ext cx="2361960" cy="1752120"/>
            <a:chOff x="14630760" y="549360"/>
            <a:chExt cx="2361960" cy="1752120"/>
          </a:xfrm>
        </p:grpSpPr>
        <p:pic>
          <p:nvPicPr>
            <p:cNvPr id="261" name="Picture 12" descr=""/>
            <p:cNvPicPr/>
            <p:nvPr/>
          </p:nvPicPr>
          <p:blipFill>
            <a:blip r:embed="rId3"/>
            <a:stretch/>
          </p:blipFill>
          <p:spPr>
            <a:xfrm rot="5400000">
              <a:off x="15726960" y="1035360"/>
              <a:ext cx="1118880" cy="1412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62" name="Picture 13" descr=""/>
            <p:cNvPicPr/>
            <p:nvPr/>
          </p:nvPicPr>
          <p:blipFill>
            <a:blip r:embed="rId4"/>
            <a:stretch/>
          </p:blipFill>
          <p:spPr>
            <a:xfrm rot="5400000">
              <a:off x="14735880" y="812160"/>
              <a:ext cx="529920" cy="74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63" name="Picture 14" descr=""/>
            <p:cNvPicPr/>
            <p:nvPr/>
          </p:nvPicPr>
          <p:blipFill>
            <a:blip r:embed="rId5"/>
            <a:stretch/>
          </p:blipFill>
          <p:spPr>
            <a:xfrm rot="5400000">
              <a:off x="15883200" y="514440"/>
              <a:ext cx="367920" cy="4377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264" name="Рисунок 8" descr=""/>
          <p:cNvPicPr/>
          <p:nvPr/>
        </p:nvPicPr>
        <p:blipFill>
          <a:blip r:embed="rId6"/>
          <a:stretch/>
        </p:blipFill>
        <p:spPr>
          <a:xfrm>
            <a:off x="1018800" y="1447920"/>
            <a:ext cx="6433200" cy="3152160"/>
          </a:xfrm>
          <a:prstGeom prst="rect">
            <a:avLst/>
          </a:prstGeom>
          <a:ln w="88920" cap="sq">
            <a:solidFill>
              <a:srgbClr val="FFFFFF"/>
            </a:solidFill>
            <a:miter/>
          </a:ln>
          <a:effectLst>
            <a:outerShdw blurRad="55080" dist="18000" dir="5400000" rotWithShape="0">
              <a:srgbClr val="000000">
                <a:alpha val="40000"/>
              </a:srgbClr>
            </a:outerShdw>
          </a:effectLst>
        </p:spPr>
      </p:pic>
      <p:pic>
        <p:nvPicPr>
          <p:cNvPr id="265" name="Рисунок 9" descr=""/>
          <p:cNvPicPr/>
          <p:nvPr/>
        </p:nvPicPr>
        <p:blipFill>
          <a:blip r:embed="rId7"/>
          <a:stretch/>
        </p:blipFill>
        <p:spPr>
          <a:xfrm>
            <a:off x="1378800" y="4838760"/>
            <a:ext cx="5713200" cy="4884120"/>
          </a:xfrm>
          <a:prstGeom prst="rect">
            <a:avLst/>
          </a:prstGeom>
          <a:ln w="88920" cap="sq">
            <a:solidFill>
              <a:srgbClr val="FFFFFF"/>
            </a:solidFill>
            <a:miter/>
          </a:ln>
          <a:effectLst>
            <a:outerShdw blurRad="55080" dist="18000" dir="5400000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266" name="Таблица 7"/>
          <p:cNvGraphicFramePr>
            <a:graphicFrameLocks xmlns:a="http://schemas.openxmlformats.org/drawingml/2006/main"/>
          </p:cNvGraphicFramePr>
          <p:nvPr/>
        </p:nvGraphicFramePr>
        <p:xfrm>
          <a:off x="13106520" y="2895480"/>
          <a:ext cx="4343040" cy="4631400"/>
        </p:xfrm>
        <a:graphic>
          <a:graphicData uri="http://schemas.openxmlformats.org/drawingml/2006/table">
            <a:tbl>
              <a:tblPr/>
              <a:tblGrid>
                <a:gridCol w="4343400"/>
              </a:tblGrid>
              <a:tr h="99036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КОГДА МОЖНО ИСПОЛЬЗОВАТЬ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204444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Рекомендуем: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читательская пятиминутка (урок чтения);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актуализация знаний;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перемена.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Нецелесообразно: 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физ.минутка; 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динамический час.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2000"/>
    </mc:Choice>
    <mc:Fallback>
      <p:transition spd="slow"/>
    </mc:Fallback>
  </mc:AlternateContent>
  <p:timing>
    <p:tnLst>
      <p:par>
        <p:cTn id="174" dur="indefinite" restart="never" nodeType="tmRoot">
          <p:childTnLst>
            <p:seq>
              <p:cTn id="175" dur="indefinite" nodeType="mainSeq">
                <p:childTnLst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0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1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>
  <p:cSld>
    <p:bg>
      <p:bgPr>
        <a:solidFill>
          <a:srgbClr val="ADC7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2"/>
          <p:cNvGrpSpPr/>
          <p:nvPr/>
        </p:nvGrpSpPr>
        <p:grpSpPr>
          <a:xfrm>
            <a:off x="529920" y="495360"/>
            <a:ext cx="8267400" cy="2942280"/>
            <a:chOff x="529920" y="495360"/>
            <a:chExt cx="8267400" cy="2942280"/>
          </a:xfrm>
        </p:grpSpPr>
        <p:sp>
          <p:nvSpPr>
            <p:cNvPr id="46" name="AutoShape 3"/>
            <p:cNvSpPr/>
            <p:nvPr/>
          </p:nvSpPr>
          <p:spPr>
            <a:xfrm>
              <a:off x="529920" y="495360"/>
              <a:ext cx="8267400" cy="2942280"/>
            </a:xfrm>
            <a:prstGeom prst="rect">
              <a:avLst/>
            </a:prstGeom>
            <a:solidFill>
              <a:srgbClr val="F4E9D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anchor="t">
              <a:noAutofit/>
            </a:bodyPr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7" name="AutoShape 4"/>
            <p:cNvSpPr/>
            <p:nvPr/>
          </p:nvSpPr>
          <p:spPr>
            <a:xfrm>
              <a:off x="529920" y="495360"/>
              <a:ext cx="8267400" cy="387360"/>
            </a:xfrm>
            <a:prstGeom prst="rect">
              <a:avLst/>
            </a:prstGeom>
            <a:solidFill>
              <a:srgbClr val="C1BCB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anchor="t">
              <a:noAutofit/>
            </a:bodyPr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pic>
          <p:nvPicPr>
            <p:cNvPr id="48" name="Picture 5" descr=""/>
            <p:cNvPicPr/>
            <p:nvPr/>
          </p:nvPicPr>
          <p:blipFill>
            <a:blip r:embed="rId2"/>
            <a:stretch/>
          </p:blipFill>
          <p:spPr>
            <a:xfrm>
              <a:off x="867960" y="599040"/>
              <a:ext cx="622800" cy="179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9" name="TextBox 13"/>
          <p:cNvSpPr/>
          <p:nvPr/>
        </p:nvSpPr>
        <p:spPr>
          <a:xfrm>
            <a:off x="614520" y="1209240"/>
            <a:ext cx="8229240" cy="191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4000" b="1" u="none" strike="noStrike">
                <a:solidFill>
                  <a:srgbClr val="17375E"/>
                </a:solidFill>
                <a:uFillTx/>
                <a:latin typeface="Bookman Old Style"/>
              </a:rPr>
              <a:t>Неуспешность школьного обучения связана </a:t>
            </a:r>
            <a:endParaRPr lang="ru-RU" sz="4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4000" b="1" u="none" strike="noStrike">
                <a:solidFill>
                  <a:srgbClr val="17375E"/>
                </a:solidFill>
                <a:uFillTx/>
                <a:latin typeface="Bookman Old Style"/>
              </a:rPr>
              <a:t>с чертами характера.</a:t>
            </a:r>
            <a:endParaRPr lang="ru-RU" sz="4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0" name="Picture 14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-126360" y="4685040"/>
            <a:ext cx="3924000" cy="546480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2" descr="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 flipH="1">
            <a:off x="6401160" y="4748760"/>
            <a:ext cx="2225160" cy="533736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3" descr=""/>
          <p:cNvPicPr/>
          <p:nvPr/>
        </p:nvPicPr>
        <p:blipFill>
          <a:blip r:embed="rId7"/>
          <a:stretch/>
        </p:blipFill>
        <p:spPr>
          <a:xfrm>
            <a:off x="4015440" y="4733640"/>
            <a:ext cx="1722240" cy="5337360"/>
          </a:xfrm>
          <a:prstGeom prst="rect">
            <a:avLst/>
          </a:prstGeom>
          <a:ln w="0">
            <a:noFill/>
          </a:ln>
        </p:spPr>
      </p:pic>
      <p:grpSp>
        <p:nvGrpSpPr>
          <p:cNvPr id="53" name="Group 2"/>
          <p:cNvGrpSpPr/>
          <p:nvPr/>
        </p:nvGrpSpPr>
        <p:grpSpPr>
          <a:xfrm>
            <a:off x="9182160" y="2232360"/>
            <a:ext cx="8490960" cy="5464800"/>
            <a:chOff x="9182160" y="2232360"/>
            <a:chExt cx="8490960" cy="5464800"/>
          </a:xfrm>
        </p:grpSpPr>
        <p:sp>
          <p:nvSpPr>
            <p:cNvPr id="54" name="AutoShape 3"/>
            <p:cNvSpPr/>
            <p:nvPr/>
          </p:nvSpPr>
          <p:spPr>
            <a:xfrm>
              <a:off x="9182160" y="2232360"/>
              <a:ext cx="8490960" cy="5464800"/>
            </a:xfrm>
            <a:prstGeom prst="rect">
              <a:avLst/>
            </a:prstGeom>
            <a:solidFill>
              <a:srgbClr val="F4E9D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anchor="t">
              <a:noAutofit/>
            </a:bodyPr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5" name="AutoShape 4"/>
            <p:cNvSpPr/>
            <p:nvPr/>
          </p:nvSpPr>
          <p:spPr>
            <a:xfrm>
              <a:off x="9182160" y="2232360"/>
              <a:ext cx="8490960" cy="719280"/>
            </a:xfrm>
            <a:prstGeom prst="rect">
              <a:avLst/>
            </a:prstGeom>
            <a:solidFill>
              <a:srgbClr val="C1BCB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anchor="t">
              <a:noAutofit/>
            </a:bodyPr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pic>
          <p:nvPicPr>
            <p:cNvPr id="56" name="Picture 5" descr=""/>
            <p:cNvPicPr/>
            <p:nvPr/>
          </p:nvPicPr>
          <p:blipFill>
            <a:blip r:embed="rId2"/>
            <a:stretch/>
          </p:blipFill>
          <p:spPr>
            <a:xfrm>
              <a:off x="9529560" y="2425320"/>
              <a:ext cx="639720" cy="3337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57" name="Picture 5" descr=""/>
          <p:cNvPicPr/>
          <p:nvPr/>
        </p:nvPicPr>
        <p:blipFill>
          <a:blip r:embed="rId8"/>
          <a:stretch/>
        </p:blipFill>
        <p:spPr>
          <a:xfrm flipH="1">
            <a:off x="15347520" y="5676840"/>
            <a:ext cx="5794920" cy="7232400"/>
          </a:xfrm>
          <a:prstGeom prst="rect">
            <a:avLst/>
          </a:prstGeom>
          <a:ln w="0">
            <a:noFill/>
          </a:ln>
        </p:spPr>
      </p:pic>
      <p:sp>
        <p:nvSpPr>
          <p:cNvPr id="58" name="TextBox 21"/>
          <p:cNvSpPr/>
          <p:nvPr/>
        </p:nvSpPr>
        <p:spPr>
          <a:xfrm>
            <a:off x="9443880" y="2944440"/>
            <a:ext cx="8229240" cy="435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4000" b="1" u="none" strike="noStrike">
                <a:solidFill>
                  <a:srgbClr val="17375E"/>
                </a:solidFill>
                <a:uFillTx/>
                <a:latin typeface="Bookman Old Style"/>
              </a:rPr>
              <a:t>Неуспешность школьного обучения связана </a:t>
            </a:r>
            <a:endParaRPr lang="ru-RU" sz="4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4000" b="1" u="none" strike="noStrike">
                <a:solidFill>
                  <a:srgbClr val="17375E"/>
                </a:solidFill>
                <a:uFillTx/>
                <a:latin typeface="Bookman Old Style"/>
              </a:rPr>
              <a:t>c</a:t>
            </a:r>
            <a:r>
              <a:rPr lang="ru-RU" sz="4000" b="0" u="none" strike="noStrike">
                <a:solidFill>
                  <a:schemeClr val="dk1"/>
                </a:solidFill>
                <a:uFillTx/>
                <a:latin typeface="Bookman Old Style"/>
                <a:ea typeface="Calibri"/>
              </a:rPr>
              <a:t> </a:t>
            </a:r>
            <a:r>
              <a:rPr lang="ru-RU" sz="4000" b="1" u="none" strike="noStrike">
                <a:solidFill>
                  <a:srgbClr val="002060"/>
                </a:solidFill>
                <a:uFillTx/>
                <a:latin typeface="Bookman Old Style"/>
                <a:ea typeface="Calibri"/>
              </a:rPr>
              <a:t>низким уровнем мозговой активности и нейродинамических показателей, несформированности ВПФ</a:t>
            </a:r>
            <a:r>
              <a:rPr lang="ru-RU" sz="4000" b="0" u="none" strike="noStrike">
                <a:solidFill>
                  <a:schemeClr val="dk1"/>
                </a:solidFill>
                <a:uFillTx/>
                <a:latin typeface="Bookman Old Style"/>
                <a:ea typeface="Calibri"/>
              </a:rPr>
              <a:t>.</a:t>
            </a:r>
            <a:endParaRPr lang="ru-RU" sz="4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9" name="Picture 2" descr=""/>
          <p:cNvPicPr/>
          <p:nvPr/>
        </p:nvPicPr>
        <p:blipFill>
          <a:blip r:embed="rId9"/>
          <a:stretch/>
        </p:blipFill>
        <p:spPr>
          <a:xfrm>
            <a:off x="16703280" y="1839960"/>
            <a:ext cx="1163160" cy="1170360"/>
          </a:xfrm>
          <a:prstGeom prst="rect">
            <a:avLst/>
          </a:prstGeom>
          <a:ln w="0">
            <a:noFill/>
          </a:ln>
        </p:spPr>
      </p:pic>
      <p:pic>
        <p:nvPicPr>
          <p:cNvPr id="60" name="Picture 4" descr=""/>
          <p:cNvPicPr/>
          <p:nvPr/>
        </p:nvPicPr>
        <p:blipFill>
          <a:blip r:embed="rId10"/>
          <a:stretch/>
        </p:blipFill>
        <p:spPr>
          <a:xfrm>
            <a:off x="7939800" y="103680"/>
            <a:ext cx="1142640" cy="117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>
  <p:cSld>
    <p:bg>
      <p:bgPr>
        <a:solidFill>
          <a:srgbClr val="ADC7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Picture 6" descr=""/>
          <p:cNvPicPr/>
          <p:nvPr/>
        </p:nvPicPr>
        <p:blipFill>
          <a:blip r:embed="rId2"/>
          <a:stretch/>
        </p:blipFill>
        <p:spPr>
          <a:xfrm rot="20826600">
            <a:off x="13792320" y="9314640"/>
            <a:ext cx="5380920" cy="810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68" name="Таблица 9"/>
          <p:cNvGraphicFramePr>
            <a:graphicFrameLocks xmlns:a="http://schemas.openxmlformats.org/drawingml/2006/main"/>
          </p:cNvGraphicFramePr>
          <p:nvPr/>
        </p:nvGraphicFramePr>
        <p:xfrm>
          <a:off x="1377000" y="2469960"/>
          <a:ext cx="4419000" cy="5724360"/>
        </p:xfrm>
        <a:graphic>
          <a:graphicData uri="http://schemas.openxmlformats.org/drawingml/2006/table">
            <a:tbl>
              <a:tblPr/>
              <a:tblGrid>
                <a:gridCol w="4419360"/>
              </a:tblGrid>
              <a:tr h="10152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ОПИСАНИЕ 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ИГРЫ/ПРИЁМА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470952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Игра «Разложи картинки по прочитанному»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i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Оборудование</a:t>
                      </a: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: </a:t>
                      </a: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текст, картинки.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i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Ход: </a:t>
                      </a: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Задача ребенка прочитать текст и верно разложить серию картинок.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69" name="Picture 8" descr=""/>
          <p:cNvPicPr/>
          <p:nvPr/>
        </p:nvPicPr>
        <p:blipFill>
          <a:blip r:embed="rId3"/>
          <a:stretch/>
        </p:blipFill>
        <p:spPr>
          <a:xfrm rot="625800">
            <a:off x="9790200" y="-910440"/>
            <a:ext cx="9216720" cy="2930760"/>
          </a:xfrm>
          <a:prstGeom prst="rect">
            <a:avLst/>
          </a:prstGeom>
          <a:ln w="0">
            <a:noFill/>
          </a:ln>
        </p:spPr>
      </p:pic>
      <p:grpSp>
        <p:nvGrpSpPr>
          <p:cNvPr id="270" name="Group 11"/>
          <p:cNvGrpSpPr/>
          <p:nvPr/>
        </p:nvGrpSpPr>
        <p:grpSpPr>
          <a:xfrm>
            <a:off x="-59400" y="370440"/>
            <a:ext cx="2361960" cy="1752480"/>
            <a:chOff x="-59400" y="370440"/>
            <a:chExt cx="2361960" cy="1752480"/>
          </a:xfrm>
        </p:grpSpPr>
        <p:pic>
          <p:nvPicPr>
            <p:cNvPr id="271" name="Picture 12" descr=""/>
            <p:cNvPicPr/>
            <p:nvPr/>
          </p:nvPicPr>
          <p:blipFill>
            <a:blip r:embed="rId4"/>
            <a:stretch/>
          </p:blipFill>
          <p:spPr>
            <a:xfrm rot="5400000">
              <a:off x="1036440" y="856800"/>
              <a:ext cx="1118880" cy="1412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72" name="Picture 13" descr=""/>
            <p:cNvPicPr/>
            <p:nvPr/>
          </p:nvPicPr>
          <p:blipFill>
            <a:blip r:embed="rId5"/>
            <a:stretch/>
          </p:blipFill>
          <p:spPr>
            <a:xfrm rot="5400000">
              <a:off x="45720" y="633240"/>
              <a:ext cx="529920" cy="74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73" name="Picture 14" descr=""/>
            <p:cNvPicPr/>
            <p:nvPr/>
          </p:nvPicPr>
          <p:blipFill>
            <a:blip r:embed="rId6"/>
            <a:stretch/>
          </p:blipFill>
          <p:spPr>
            <a:xfrm rot="5400000">
              <a:off x="1193040" y="335160"/>
              <a:ext cx="367920" cy="437760"/>
            </a:xfrm>
            <a:prstGeom prst="rect">
              <a:avLst/>
            </a:prstGeom>
            <a:ln w="0">
              <a:noFill/>
            </a:ln>
          </p:spPr>
        </p:pic>
      </p:grpSp>
      <p:graphicFrame>
        <p:nvGraphicFramePr>
          <p:cNvPr id="274" name="Таблица 10"/>
          <p:cNvGraphicFramePr>
            <a:graphicFrameLocks xmlns:a="http://schemas.openxmlformats.org/drawingml/2006/main"/>
          </p:cNvGraphicFramePr>
          <p:nvPr/>
        </p:nvGraphicFramePr>
        <p:xfrm>
          <a:off x="5914800" y="2469960"/>
          <a:ext cx="4343040" cy="5724360"/>
        </p:xfrm>
        <a:graphic>
          <a:graphicData uri="http://schemas.openxmlformats.org/drawingml/2006/table">
            <a:tbl>
              <a:tblPr/>
              <a:tblGrid>
                <a:gridCol w="4343400"/>
              </a:tblGrid>
              <a:tr h="10152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КОГДА МОЖНО ИСПОЛЬЗОВАТЬ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470952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Рекомендуем: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орг.момент;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читательская пятиминутка;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перемена;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итог учебного дня.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Нецелесообразно: 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физ.минутка; 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динамический час.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75" name="Рисунок 12" descr=""/>
          <p:cNvPicPr/>
          <p:nvPr/>
        </p:nvPicPr>
        <p:blipFill>
          <a:blip r:embed="rId7"/>
          <a:stretch/>
        </p:blipFill>
        <p:spPr>
          <a:xfrm>
            <a:off x="11342160" y="2093040"/>
            <a:ext cx="4855320" cy="6658560"/>
          </a:xfrm>
          <a:prstGeom prst="rect">
            <a:avLst/>
          </a:prstGeom>
          <a:ln w="88920" cap="sq">
            <a:solidFill>
              <a:srgbClr val="FFFFFF"/>
            </a:solidFill>
            <a:miter/>
          </a:ln>
          <a:effectLst>
            <a:outerShdw blurRad="55080" dist="18000" dir="54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2000"/>
    </mc:Choice>
    <mc:Fallback>
      <p:transition spd="slow"/>
    </mc:Fallback>
  </mc:AlternateContent>
  <p:timing>
    <p:tnLst>
      <p:par>
        <p:cTn id="182" dur="indefinite" restart="never" nodeType="tmRoot">
          <p:childTnLst>
            <p:seq>
              <p:cTn id="183" dur="indefinite" nodeType="mainSeq">
                <p:childTnLst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8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9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>
  <p:cSld>
    <p:bg>
      <p:bgPr>
        <a:solidFill>
          <a:srgbClr val="ADC7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Picture 6" descr=""/>
          <p:cNvPicPr/>
          <p:nvPr/>
        </p:nvPicPr>
        <p:blipFill>
          <a:blip r:embed="rId2"/>
          <a:stretch/>
        </p:blipFill>
        <p:spPr>
          <a:xfrm rot="20826600">
            <a:off x="13792320" y="9314640"/>
            <a:ext cx="5380920" cy="81036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8" descr=""/>
          <p:cNvPicPr/>
          <p:nvPr/>
        </p:nvPicPr>
        <p:blipFill>
          <a:blip r:embed="rId3"/>
          <a:stretch/>
        </p:blipFill>
        <p:spPr>
          <a:xfrm rot="625800">
            <a:off x="9790200" y="-910440"/>
            <a:ext cx="9216720" cy="2930760"/>
          </a:xfrm>
          <a:prstGeom prst="rect">
            <a:avLst/>
          </a:prstGeom>
          <a:ln w="0">
            <a:noFill/>
          </a:ln>
        </p:spPr>
      </p:pic>
      <p:grpSp>
        <p:nvGrpSpPr>
          <p:cNvPr id="278" name="Group 11"/>
          <p:cNvGrpSpPr/>
          <p:nvPr/>
        </p:nvGrpSpPr>
        <p:grpSpPr>
          <a:xfrm>
            <a:off x="-59400" y="370440"/>
            <a:ext cx="2361960" cy="1752480"/>
            <a:chOff x="-59400" y="370440"/>
            <a:chExt cx="2361960" cy="1752480"/>
          </a:xfrm>
        </p:grpSpPr>
        <p:pic>
          <p:nvPicPr>
            <p:cNvPr id="279" name="Picture 12" descr=""/>
            <p:cNvPicPr/>
            <p:nvPr/>
          </p:nvPicPr>
          <p:blipFill>
            <a:blip r:embed="rId4"/>
            <a:stretch/>
          </p:blipFill>
          <p:spPr>
            <a:xfrm rot="5400000">
              <a:off x="1036440" y="856800"/>
              <a:ext cx="1118880" cy="1412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0" name="Picture 13" descr=""/>
            <p:cNvPicPr/>
            <p:nvPr/>
          </p:nvPicPr>
          <p:blipFill>
            <a:blip r:embed="rId5"/>
            <a:stretch/>
          </p:blipFill>
          <p:spPr>
            <a:xfrm rot="5400000">
              <a:off x="45720" y="633240"/>
              <a:ext cx="529920" cy="74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1" name="Picture 14" descr=""/>
            <p:cNvPicPr/>
            <p:nvPr/>
          </p:nvPicPr>
          <p:blipFill>
            <a:blip r:embed="rId6"/>
            <a:stretch/>
          </p:blipFill>
          <p:spPr>
            <a:xfrm rot="5400000">
              <a:off x="1193040" y="335160"/>
              <a:ext cx="367920" cy="4377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282" name="Рисунок 9" descr=""/>
          <p:cNvPicPr/>
          <p:nvPr/>
        </p:nvPicPr>
        <p:blipFill>
          <a:blip r:embed="rId7"/>
          <a:stretch/>
        </p:blipFill>
        <p:spPr>
          <a:xfrm rot="5400000">
            <a:off x="9421200" y="2936880"/>
            <a:ext cx="6854040" cy="5426280"/>
          </a:xfrm>
          <a:prstGeom prst="rect">
            <a:avLst/>
          </a:prstGeom>
          <a:ln w="88920" cap="sq">
            <a:solidFill>
              <a:srgbClr val="FFFFFF"/>
            </a:solidFill>
            <a:miter/>
          </a:ln>
          <a:effectLst>
            <a:outerShdw blurRad="55080" dist="18000" dir="5400000" rotWithShape="0">
              <a:srgbClr val="000000">
                <a:alpha val="40000"/>
              </a:srgbClr>
            </a:outerShdw>
          </a:effectLst>
        </p:spPr>
      </p:pic>
      <p:pic>
        <p:nvPicPr>
          <p:cNvPr id="283" name="Рисунок 13" descr=""/>
          <p:cNvPicPr/>
          <p:nvPr/>
        </p:nvPicPr>
        <p:blipFill>
          <a:blip r:embed="rId8"/>
          <a:stretch/>
        </p:blipFill>
        <p:spPr>
          <a:xfrm rot="5400000">
            <a:off x="2796480" y="2925720"/>
            <a:ext cx="6854040" cy="5436360"/>
          </a:xfrm>
          <a:prstGeom prst="rect">
            <a:avLst/>
          </a:prstGeom>
          <a:ln w="88920" cap="sq">
            <a:solidFill>
              <a:srgbClr val="FFFFFF"/>
            </a:solidFill>
            <a:miter/>
          </a:ln>
          <a:effectLst>
            <a:outerShdw blurRad="55080" dist="18000" dir="54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>
  <p:cSld>
    <p:bg>
      <p:bgPr>
        <a:solidFill>
          <a:srgbClr val="ADC7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Picture 10" descr="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304920" y="1181160"/>
            <a:ext cx="4044240" cy="8969760"/>
          </a:xfrm>
          <a:prstGeom prst="rect">
            <a:avLst/>
          </a:prstGeom>
          <a:ln w="0">
            <a:noFill/>
          </a:ln>
        </p:spPr>
      </p:pic>
      <p:pic>
        <p:nvPicPr>
          <p:cNvPr id="285" name="Рисунок 3" descr=""/>
          <p:cNvPicPr/>
          <p:nvPr/>
        </p:nvPicPr>
        <p:blipFill>
          <a:blip r:embed="rId4"/>
          <a:stretch/>
        </p:blipFill>
        <p:spPr>
          <a:xfrm>
            <a:off x="6172200" y="495360"/>
            <a:ext cx="11201040" cy="8969760"/>
          </a:xfrm>
          <a:prstGeom prst="rect">
            <a:avLst/>
          </a:prstGeom>
          <a:ln w="0">
            <a:noFill/>
          </a:ln>
        </p:spPr>
      </p:pic>
      <p:sp>
        <p:nvSpPr>
          <p:cNvPr id="286" name="TextBox 18"/>
          <p:cNvSpPr/>
          <p:nvPr/>
        </p:nvSpPr>
        <p:spPr>
          <a:xfrm>
            <a:off x="6787440" y="952560"/>
            <a:ext cx="10204920" cy="841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ru-RU" sz="6600" b="1" u="none" strike="noStrike">
                <a:solidFill>
                  <a:srgbClr val="002060"/>
                </a:solidFill>
                <a:uFillTx/>
                <a:latin typeface="Open Sans Extra Bold"/>
              </a:rPr>
              <a:t>Итог:</a:t>
            </a:r>
            <a:endParaRPr lang="ru-RU" sz="6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743040" indent="-743040" defTabSz="914400">
              <a:lnSpc>
                <a:spcPct val="150000"/>
              </a:lnSpc>
              <a:buClr>
                <a:srgbClr val="002060"/>
              </a:buClr>
              <a:buFont typeface="OpenSymbol"/>
              <a:buAutoNum type="arabicPeriod"/>
            </a:pPr>
            <a:r>
              <a:rPr lang="ru-RU" sz="3600" b="1" u="none" strike="noStrike">
                <a:solidFill>
                  <a:srgbClr val="002060"/>
                </a:solidFill>
                <a:uFillTx/>
                <a:latin typeface="Open Sans Extra Bold"/>
              </a:rPr>
              <a:t>Нейропсихологические игры повышают эффективность работы с детьми с ОВЗ.</a:t>
            </a:r>
            <a:endParaRPr lang="ru-RU" sz="3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743040" indent="-743040" defTabSz="914400">
              <a:lnSpc>
                <a:spcPct val="150000"/>
              </a:lnSpc>
              <a:buClr>
                <a:srgbClr val="002060"/>
              </a:buClr>
              <a:buFont typeface="OpenSymbol"/>
              <a:buAutoNum type="arabicPeriod"/>
            </a:pPr>
            <a:r>
              <a:rPr lang="ru-RU" sz="3600" b="1" u="none" strike="noStrike">
                <a:solidFill>
                  <a:srgbClr val="002060"/>
                </a:solidFill>
                <a:uFillTx/>
                <a:latin typeface="Open Sans Extra Bold"/>
              </a:rPr>
              <a:t>Их можно включать в режимные моменты и в структуру урока.</a:t>
            </a:r>
            <a:endParaRPr lang="ru-RU" sz="3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743040" indent="-743040" defTabSz="914400">
              <a:lnSpc>
                <a:spcPct val="150000"/>
              </a:lnSpc>
              <a:buClr>
                <a:srgbClr val="002060"/>
              </a:buClr>
              <a:buFont typeface="OpenSymbol"/>
              <a:buAutoNum type="arabicPeriod"/>
            </a:pPr>
            <a:r>
              <a:rPr lang="ru-RU" sz="3600" b="1" u="none" strike="noStrike">
                <a:solidFill>
                  <a:srgbClr val="002060"/>
                </a:solidFill>
                <a:uFillTx/>
                <a:latin typeface="Open Sans Extra Bold"/>
              </a:rPr>
              <a:t>Большинство игр не требуют специальной подготовки.</a:t>
            </a:r>
            <a:endParaRPr lang="ru-RU" sz="3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743040" indent="-743040" defTabSz="914400">
              <a:lnSpc>
                <a:spcPct val="150000"/>
              </a:lnSpc>
              <a:buClr>
                <a:srgbClr val="002060"/>
              </a:buClr>
              <a:buFont typeface="OpenSymbol"/>
              <a:buAutoNum type="arabicPeriod"/>
            </a:pPr>
            <a:r>
              <a:rPr lang="ru-RU" sz="3600" b="1" u="none" strike="noStrike">
                <a:solidFill>
                  <a:srgbClr val="002060"/>
                </a:solidFill>
                <a:uFillTx/>
                <a:latin typeface="Open Sans Extra Bold"/>
              </a:rPr>
              <a:t>Ученики могут в них играть самостоятельно.</a:t>
            </a:r>
            <a:endParaRPr lang="ru-RU" sz="3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>
  <p:cSld>
    <p:bg>
      <p:bgPr>
        <a:solidFill>
          <a:srgbClr val="ADC7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Picture 2" descr=""/>
          <p:cNvPicPr/>
          <p:nvPr/>
        </p:nvPicPr>
        <p:blipFill>
          <a:blip r:embed="rId2"/>
          <a:stretch/>
        </p:blipFill>
        <p:spPr>
          <a:xfrm>
            <a:off x="1114560" y="1226520"/>
            <a:ext cx="8029080" cy="7833960"/>
          </a:xfrm>
          <a:prstGeom prst="rect">
            <a:avLst/>
          </a:prstGeom>
          <a:ln w="88920" cap="sq">
            <a:solidFill>
              <a:srgbClr val="FFFFFF"/>
            </a:solidFill>
            <a:miter/>
          </a:ln>
          <a:effectLst>
            <a:outerShdw blurRad="55080" dist="18000" dir="5400000" rotWithShape="0">
              <a:srgbClr val="000000">
                <a:alpha val="40000"/>
              </a:srgbClr>
            </a:outerShdw>
          </a:effectLst>
        </p:spPr>
      </p:pic>
      <p:sp>
        <p:nvSpPr>
          <p:cNvPr id="288" name="TextBox 1"/>
          <p:cNvSpPr/>
          <p:nvPr/>
        </p:nvSpPr>
        <p:spPr>
          <a:xfrm>
            <a:off x="10820520" y="2781360"/>
            <a:ext cx="5562360" cy="557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ru-RU" sz="6000" b="1" i="1" u="none" strike="noStrike">
                <a:solidFill>
                  <a:srgbClr val="002060"/>
                </a:solidFill>
                <a:uFillTx/>
                <a:latin typeface="Arial Nova Cond"/>
              </a:rPr>
              <a:t>Маленькие действия приводят </a:t>
            </a:r>
            <a:endParaRPr lang="ru-RU" sz="6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6000" b="1" i="1" u="none" strike="noStrike">
                <a:solidFill>
                  <a:srgbClr val="002060"/>
                </a:solidFill>
                <a:uFillTx/>
                <a:latin typeface="Arial Nova Cond"/>
              </a:rPr>
              <a:t>к большим результатам.</a:t>
            </a:r>
            <a:endParaRPr lang="ru-RU" sz="6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89" name="Group 18"/>
          <p:cNvGrpSpPr/>
          <p:nvPr/>
        </p:nvGrpSpPr>
        <p:grpSpPr>
          <a:xfrm>
            <a:off x="15926040" y="876240"/>
            <a:ext cx="1572120" cy="1499760"/>
            <a:chOff x="15926040" y="876240"/>
            <a:chExt cx="1572120" cy="1499760"/>
          </a:xfrm>
        </p:grpSpPr>
        <p:pic>
          <p:nvPicPr>
            <p:cNvPr id="290" name="Picture 19" descr=""/>
            <p:cNvPicPr/>
            <p:nvPr/>
          </p:nvPicPr>
          <p:blipFill>
            <a:blip r:embed="rId3"/>
            <a:stretch/>
          </p:blipFill>
          <p:spPr>
            <a:xfrm rot="5400000">
              <a:off x="16549200" y="1427040"/>
              <a:ext cx="957600" cy="940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1" name="Picture 20" descr=""/>
            <p:cNvPicPr/>
            <p:nvPr/>
          </p:nvPicPr>
          <p:blipFill>
            <a:blip r:embed="rId4"/>
            <a:stretch/>
          </p:blipFill>
          <p:spPr>
            <a:xfrm rot="5400000">
              <a:off x="15945840" y="1171800"/>
              <a:ext cx="453240" cy="492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2" name="Picture 21" descr=""/>
            <p:cNvPicPr/>
            <p:nvPr/>
          </p:nvPicPr>
          <p:blipFill>
            <a:blip r:embed="rId5"/>
            <a:stretch/>
          </p:blipFill>
          <p:spPr>
            <a:xfrm rot="5400000">
              <a:off x="16724880" y="888120"/>
              <a:ext cx="315000" cy="29124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>
  <p:cSld>
    <p:bg>
      <p:bgPr>
        <a:solidFill>
          <a:srgbClr val="ADC7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roup 10"/>
          <p:cNvGrpSpPr/>
          <p:nvPr/>
        </p:nvGrpSpPr>
        <p:grpSpPr>
          <a:xfrm>
            <a:off x="1297800" y="8025480"/>
            <a:ext cx="1499760" cy="1572120"/>
            <a:chOff x="1297800" y="8025480"/>
            <a:chExt cx="1499760" cy="1572120"/>
          </a:xfrm>
        </p:grpSpPr>
        <p:pic>
          <p:nvPicPr>
            <p:cNvPr id="294" name="Picture 11" descr=""/>
            <p:cNvPicPr/>
            <p:nvPr/>
          </p:nvPicPr>
          <p:blipFill>
            <a:blip r:embed="rId2"/>
            <a:stretch/>
          </p:blipFill>
          <p:spPr>
            <a:xfrm rot="10800000">
              <a:off x="1297800" y="8657280"/>
              <a:ext cx="957600" cy="940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5" name="Picture 12" descr=""/>
            <p:cNvPicPr/>
            <p:nvPr/>
          </p:nvPicPr>
          <p:blipFill>
            <a:blip r:embed="rId3"/>
            <a:stretch/>
          </p:blipFill>
          <p:spPr>
            <a:xfrm rot="10800000">
              <a:off x="2029320" y="8025480"/>
              <a:ext cx="453240" cy="492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6" name="Picture 13" descr=""/>
            <p:cNvPicPr/>
            <p:nvPr/>
          </p:nvPicPr>
          <p:blipFill>
            <a:blip r:embed="rId4"/>
            <a:stretch/>
          </p:blipFill>
          <p:spPr>
            <a:xfrm rot="10800000">
              <a:off x="2482560" y="8835840"/>
              <a:ext cx="315000" cy="2912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97" name="Group 14"/>
          <p:cNvGrpSpPr/>
          <p:nvPr/>
        </p:nvGrpSpPr>
        <p:grpSpPr>
          <a:xfrm>
            <a:off x="1018800" y="1107720"/>
            <a:ext cx="1499400" cy="1572120"/>
            <a:chOff x="1018800" y="1107720"/>
            <a:chExt cx="1499400" cy="1572120"/>
          </a:xfrm>
        </p:grpSpPr>
        <p:pic>
          <p:nvPicPr>
            <p:cNvPr id="298" name="Picture 15" descr=""/>
            <p:cNvPicPr/>
            <p:nvPr/>
          </p:nvPicPr>
          <p:blipFill>
            <a:blip r:embed="rId2"/>
            <a:stretch/>
          </p:blipFill>
          <p:spPr>
            <a:xfrm rot="10800000">
              <a:off x="1018800" y="1739520"/>
              <a:ext cx="957600" cy="940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9" name="Picture 16" descr=""/>
            <p:cNvPicPr/>
            <p:nvPr/>
          </p:nvPicPr>
          <p:blipFill>
            <a:blip r:embed="rId3"/>
            <a:stretch/>
          </p:blipFill>
          <p:spPr>
            <a:xfrm rot="10800000">
              <a:off x="1749960" y="1107720"/>
              <a:ext cx="453240" cy="492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00" name="Picture 17" descr=""/>
            <p:cNvPicPr/>
            <p:nvPr/>
          </p:nvPicPr>
          <p:blipFill>
            <a:blip r:embed="rId4"/>
            <a:stretch/>
          </p:blipFill>
          <p:spPr>
            <a:xfrm rot="10800000">
              <a:off x="2203200" y="1918080"/>
              <a:ext cx="315000" cy="2912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301" name="Group 18"/>
          <p:cNvGrpSpPr/>
          <p:nvPr/>
        </p:nvGrpSpPr>
        <p:grpSpPr>
          <a:xfrm>
            <a:off x="15697440" y="1181160"/>
            <a:ext cx="1572120" cy="1499760"/>
            <a:chOff x="15697440" y="1181160"/>
            <a:chExt cx="1572120" cy="1499760"/>
          </a:xfrm>
        </p:grpSpPr>
        <p:pic>
          <p:nvPicPr>
            <p:cNvPr id="302" name="Picture 19" descr=""/>
            <p:cNvPicPr/>
            <p:nvPr/>
          </p:nvPicPr>
          <p:blipFill>
            <a:blip r:embed="rId2"/>
            <a:stretch/>
          </p:blipFill>
          <p:spPr>
            <a:xfrm rot="5400000">
              <a:off x="16320600" y="1731960"/>
              <a:ext cx="957600" cy="940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03" name="Picture 20" descr=""/>
            <p:cNvPicPr/>
            <p:nvPr/>
          </p:nvPicPr>
          <p:blipFill>
            <a:blip r:embed="rId3"/>
            <a:stretch/>
          </p:blipFill>
          <p:spPr>
            <a:xfrm rot="5400000">
              <a:off x="15717240" y="1476360"/>
              <a:ext cx="453240" cy="492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04" name="Picture 21" descr=""/>
            <p:cNvPicPr/>
            <p:nvPr/>
          </p:nvPicPr>
          <p:blipFill>
            <a:blip r:embed="rId4"/>
            <a:stretch/>
          </p:blipFill>
          <p:spPr>
            <a:xfrm rot="5400000">
              <a:off x="16496280" y="1193040"/>
              <a:ext cx="315000" cy="2912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05" name="TextBox 18"/>
          <p:cNvSpPr/>
          <p:nvPr/>
        </p:nvSpPr>
        <p:spPr>
          <a:xfrm>
            <a:off x="1072440" y="593640"/>
            <a:ext cx="15737400" cy="320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ctr" defTabSz="914400">
              <a:lnSpc>
                <a:spcPts val="12600"/>
              </a:lnSpc>
            </a:pPr>
            <a:r>
              <a:rPr lang="ru-RU" sz="9000" b="0" u="none" strike="noStrike">
                <a:solidFill>
                  <a:srgbClr val="002060"/>
                </a:solidFill>
                <a:uFillTx/>
                <a:latin typeface="Open Sans Extra Bold"/>
              </a:rPr>
              <a:t>Чек-лист можно </a:t>
            </a:r>
            <a:endParaRPr lang="ru-RU" sz="9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ts val="12600"/>
              </a:lnSpc>
            </a:pPr>
            <a:r>
              <a:rPr lang="ru-RU" sz="9000" b="0" u="none" strike="noStrike">
                <a:solidFill>
                  <a:srgbClr val="002060"/>
                </a:solidFill>
                <a:uFillTx/>
                <a:latin typeface="Open Sans Extra Bold"/>
              </a:rPr>
              <a:t>скачать здесь</a:t>
            </a:r>
            <a:endParaRPr lang="ru-RU" sz="9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6" name="Стрелка вниз 2"/>
          <p:cNvSpPr/>
          <p:nvPr/>
        </p:nvSpPr>
        <p:spPr>
          <a:xfrm>
            <a:off x="8794080" y="3808080"/>
            <a:ext cx="914040" cy="15235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5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endParaRPr lang="ru-RU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pic>
        <p:nvPicPr>
          <p:cNvPr id="307" name="Рисунок 4" descr=""/>
          <p:cNvPicPr/>
          <p:nvPr/>
        </p:nvPicPr>
        <p:blipFill>
          <a:blip r:embed="rId5"/>
          <a:stretch/>
        </p:blipFill>
        <p:spPr>
          <a:xfrm>
            <a:off x="7174440" y="5838120"/>
            <a:ext cx="3929040" cy="3854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>
  <p:cSld>
    <p:bg>
      <p:bgPr>
        <a:solidFill>
          <a:srgbClr val="ADC7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5" descr=""/>
          <p:cNvPicPr/>
          <p:nvPr/>
        </p:nvPicPr>
        <p:blipFill>
          <a:blip r:embed="rId2"/>
          <a:stretch/>
        </p:blipFill>
        <p:spPr>
          <a:xfrm flipH="1">
            <a:off x="2057760" y="3390840"/>
            <a:ext cx="5265000" cy="6128640"/>
          </a:xfrm>
          <a:prstGeom prst="rect">
            <a:avLst/>
          </a:prstGeom>
          <a:ln w="0">
            <a:noFill/>
          </a:ln>
        </p:spPr>
      </p:pic>
      <p:pic>
        <p:nvPicPr>
          <p:cNvPr id="309" name="Picture 8" descr=""/>
          <p:cNvPicPr/>
          <p:nvPr/>
        </p:nvPicPr>
        <p:blipFill>
          <a:blip r:embed="rId3"/>
          <a:stretch/>
        </p:blipFill>
        <p:spPr>
          <a:xfrm>
            <a:off x="5089320" y="-437040"/>
            <a:ext cx="8949960" cy="2930760"/>
          </a:xfrm>
          <a:prstGeom prst="rect">
            <a:avLst/>
          </a:prstGeom>
          <a:ln w="0">
            <a:noFill/>
          </a:ln>
        </p:spPr>
      </p:pic>
      <p:sp>
        <p:nvSpPr>
          <p:cNvPr id="310" name="TextBox 4"/>
          <p:cNvSpPr/>
          <p:nvPr/>
        </p:nvSpPr>
        <p:spPr>
          <a:xfrm>
            <a:off x="8686800" y="3158280"/>
            <a:ext cx="7391160" cy="265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ru-RU" sz="2800" b="1" u="none" strike="noStrike">
                <a:solidFill>
                  <a:schemeClr val="dk1"/>
                </a:solidFill>
                <a:uFillTx/>
                <a:latin typeface="Calibri"/>
              </a:rPr>
              <a:t>Государственное бюджетное </a:t>
            </a:r>
            <a:endParaRPr lang="ru-RU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u="none" strike="noStrike">
                <a:solidFill>
                  <a:schemeClr val="dk1"/>
                </a:solidFill>
                <a:uFillTx/>
                <a:latin typeface="Calibri"/>
              </a:rPr>
              <a:t>общеобразовательное учреждение </a:t>
            </a:r>
            <a:endParaRPr lang="ru-RU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u="none" strike="noStrike">
                <a:solidFill>
                  <a:schemeClr val="dk1"/>
                </a:solidFill>
                <a:uFillTx/>
                <a:latin typeface="Calibri"/>
              </a:rPr>
              <a:t>города Москвы </a:t>
            </a:r>
            <a:endParaRPr lang="ru-RU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u="none" strike="noStrike">
                <a:solidFill>
                  <a:schemeClr val="dk1"/>
                </a:solidFill>
                <a:uFillTx/>
                <a:latin typeface="Calibri"/>
              </a:rPr>
              <a:t>«Школа № 777 </a:t>
            </a:r>
            <a:endParaRPr lang="ru-RU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u="none" strike="noStrike">
                <a:solidFill>
                  <a:schemeClr val="dk1"/>
                </a:solidFill>
                <a:uFillTx/>
                <a:latin typeface="Calibri"/>
              </a:rPr>
              <a:t>имени Героя Советского </a:t>
            </a:r>
            <a:endParaRPr lang="ru-RU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u="none" strike="noStrike">
                <a:solidFill>
                  <a:schemeClr val="dk1"/>
                </a:solidFill>
                <a:uFillTx/>
                <a:latin typeface="Calibri"/>
              </a:rPr>
              <a:t>Союза Е.В. Михайлова»</a:t>
            </a:r>
            <a:endParaRPr lang="ru-RU" sz="2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11" name="Picture 2" descr=""/>
          <p:cNvPicPr/>
          <p:nvPr/>
        </p:nvPicPr>
        <p:blipFill>
          <a:blip r:embed="rId4"/>
          <a:stretch/>
        </p:blipFill>
        <p:spPr>
          <a:xfrm>
            <a:off x="11430000" y="6134040"/>
            <a:ext cx="2133360" cy="2133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>
  <p:cSld>
    <p:bg>
      <p:bgPr>
        <a:solidFill>
          <a:srgbClr val="ADC7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3" descr=""/>
          <p:cNvPicPr/>
          <p:nvPr/>
        </p:nvPicPr>
        <p:blipFill>
          <a:blip r:embed="rId2"/>
          <a:stretch/>
        </p:blipFill>
        <p:spPr>
          <a:xfrm rot="642000">
            <a:off x="7528320" y="1386000"/>
            <a:ext cx="9462600" cy="7313400"/>
          </a:xfrm>
          <a:prstGeom prst="rect">
            <a:avLst/>
          </a:prstGeom>
          <a:ln w="0">
            <a:noFill/>
          </a:ln>
        </p:spPr>
      </p:pic>
      <p:sp>
        <p:nvSpPr>
          <p:cNvPr id="62" name="TextBox 4"/>
          <p:cNvSpPr/>
          <p:nvPr/>
        </p:nvSpPr>
        <p:spPr>
          <a:xfrm>
            <a:off x="8145360" y="2324160"/>
            <a:ext cx="8229240" cy="313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4000" b="1" u="none" strike="noStrike">
                <a:solidFill>
                  <a:srgbClr val="17375E"/>
                </a:solidFill>
                <a:uFillTx/>
                <a:latin typeface="Bookman Old Style"/>
              </a:rPr>
              <a:t>Готовые нейропсихологические кейсы для повышения эффективности школьного обучения детей с ОВЗ.</a:t>
            </a:r>
            <a:endParaRPr lang="ru-RU" sz="4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3" name="Picture 7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1219320" y="266760"/>
            <a:ext cx="6069960" cy="14452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>
  <p:cSld>
    <p:bg>
      <p:bgPr>
        <a:solidFill>
          <a:srgbClr val="ADC7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2"/>
          <p:cNvGrpSpPr/>
          <p:nvPr/>
        </p:nvGrpSpPr>
        <p:grpSpPr>
          <a:xfrm>
            <a:off x="8999640" y="343080"/>
            <a:ext cx="8826480" cy="8058600"/>
            <a:chOff x="8999640" y="343080"/>
            <a:chExt cx="8826480" cy="8058600"/>
          </a:xfrm>
        </p:grpSpPr>
        <p:sp>
          <p:nvSpPr>
            <p:cNvPr id="65" name="AutoShape 3"/>
            <p:cNvSpPr/>
            <p:nvPr/>
          </p:nvSpPr>
          <p:spPr>
            <a:xfrm>
              <a:off x="8999640" y="343080"/>
              <a:ext cx="8826480" cy="8058600"/>
            </a:xfrm>
            <a:prstGeom prst="rect">
              <a:avLst/>
            </a:prstGeom>
            <a:solidFill>
              <a:srgbClr val="F4E9D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anchor="t">
              <a:noAutofit/>
            </a:bodyPr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6" name="AutoShape 4"/>
            <p:cNvSpPr/>
            <p:nvPr/>
          </p:nvSpPr>
          <p:spPr>
            <a:xfrm>
              <a:off x="8999640" y="343080"/>
              <a:ext cx="8826480" cy="914040"/>
            </a:xfrm>
            <a:prstGeom prst="rect">
              <a:avLst/>
            </a:prstGeom>
            <a:solidFill>
              <a:srgbClr val="C1BCB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anchor="t">
              <a:noAutofit/>
            </a:bodyPr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pic>
          <p:nvPicPr>
            <p:cNvPr id="67" name="Picture 5" descr=""/>
            <p:cNvPicPr/>
            <p:nvPr/>
          </p:nvPicPr>
          <p:blipFill>
            <a:blip r:embed="rId2"/>
            <a:stretch/>
          </p:blipFill>
          <p:spPr>
            <a:xfrm>
              <a:off x="9296280" y="601920"/>
              <a:ext cx="664920" cy="39600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68" name="Picture 9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3733920" y="6410520"/>
            <a:ext cx="2437920" cy="3643920"/>
          </a:xfrm>
          <a:prstGeom prst="rect">
            <a:avLst/>
          </a:prstGeom>
          <a:ln w="0">
            <a:noFill/>
          </a:ln>
        </p:spPr>
      </p:pic>
      <p:pic>
        <p:nvPicPr>
          <p:cNvPr id="69" name="Рисунок 15" descr=""/>
          <p:cNvPicPr/>
          <p:nvPr/>
        </p:nvPicPr>
        <p:blipFill>
          <a:blip r:embed="rId5"/>
          <a:stretch/>
        </p:blipFill>
        <p:spPr>
          <a:xfrm>
            <a:off x="727920" y="354960"/>
            <a:ext cx="7543440" cy="4944960"/>
          </a:xfrm>
          <a:prstGeom prst="rect">
            <a:avLst/>
          </a:prstGeom>
          <a:ln w="0">
            <a:noFill/>
          </a:ln>
        </p:spPr>
      </p:pic>
      <p:sp>
        <p:nvSpPr>
          <p:cNvPr id="70" name="TextBox 20"/>
          <p:cNvSpPr/>
          <p:nvPr/>
        </p:nvSpPr>
        <p:spPr>
          <a:xfrm>
            <a:off x="-72360" y="1432440"/>
            <a:ext cx="9143640" cy="374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ru-RU" sz="4000" b="1" u="none" strike="noStrike">
                <a:solidFill>
                  <a:schemeClr val="dk2">
                    <a:lumMod val="75000"/>
                  </a:schemeClr>
                </a:solidFill>
                <a:uFillTx/>
                <a:latin typeface="Bookman Old Style"/>
              </a:rPr>
              <a:t>В ходе режимных </a:t>
            </a:r>
            <a:endParaRPr lang="ru-RU" sz="4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4000" b="1" u="none" strike="noStrike">
                <a:solidFill>
                  <a:schemeClr val="dk2">
                    <a:lumMod val="75000"/>
                  </a:schemeClr>
                </a:solidFill>
                <a:uFillTx/>
                <a:latin typeface="Bookman Old Style"/>
              </a:rPr>
              <a:t>моментов: </a:t>
            </a:r>
            <a:endParaRPr lang="ru-RU" sz="4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4000" b="1" u="none" strike="noStrike">
                <a:solidFill>
                  <a:schemeClr val="dk2">
                    <a:lumMod val="75000"/>
                  </a:schemeClr>
                </a:solidFill>
                <a:uFillTx/>
                <a:latin typeface="Bookman Old Style"/>
              </a:rPr>
              <a:t> </a:t>
            </a:r>
            <a:r>
              <a:rPr lang="ru-RU" sz="4000" b="1" u="none" strike="noStrike">
                <a:solidFill>
                  <a:schemeClr val="dk2">
                    <a:lumMod val="75000"/>
                  </a:schemeClr>
                </a:solidFill>
                <a:uFillTx/>
                <a:latin typeface="Bookman Old Style"/>
              </a:rPr>
              <a:t>- встреча детей утром;</a:t>
            </a:r>
            <a:endParaRPr lang="ru-RU" sz="4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4000" b="1" u="none" strike="noStrike">
                <a:solidFill>
                  <a:schemeClr val="dk2">
                    <a:lumMod val="75000"/>
                  </a:schemeClr>
                </a:solidFill>
                <a:uFillTx/>
                <a:latin typeface="Bookman Old Style"/>
              </a:rPr>
              <a:t>- перемены;</a:t>
            </a:r>
            <a:endParaRPr lang="ru-RU" sz="4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4000" b="1" u="none" strike="noStrike">
                <a:solidFill>
                  <a:schemeClr val="dk2">
                    <a:lumMod val="75000"/>
                  </a:schemeClr>
                </a:solidFill>
                <a:uFillTx/>
                <a:latin typeface="Bookman Old Style"/>
              </a:rPr>
              <a:t>- динамический час.</a:t>
            </a:r>
            <a:endParaRPr lang="ru-RU" sz="4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4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" name="TextBox 21"/>
          <p:cNvSpPr/>
          <p:nvPr/>
        </p:nvSpPr>
        <p:spPr>
          <a:xfrm>
            <a:off x="8840880" y="1432440"/>
            <a:ext cx="9143640" cy="685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ru-RU" sz="4000" b="1" u="none" strike="noStrike">
                <a:solidFill>
                  <a:srgbClr val="002060"/>
                </a:solidFill>
                <a:uFillTx/>
                <a:latin typeface="Bookman Old Style"/>
              </a:rPr>
              <a:t>В ходе урока: </a:t>
            </a:r>
            <a:endParaRPr lang="ru-RU" sz="4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4000" b="1" u="none" strike="noStrike">
                <a:solidFill>
                  <a:srgbClr val="002060"/>
                </a:solidFill>
                <a:uFillTx/>
                <a:latin typeface="Bookman Old Style"/>
              </a:rPr>
              <a:t> </a:t>
            </a:r>
            <a:r>
              <a:rPr lang="ru-RU" sz="4000" b="1" u="none" strike="noStrike">
                <a:solidFill>
                  <a:srgbClr val="002060"/>
                </a:solidFill>
                <a:uFillTx/>
                <a:latin typeface="Bookman Old Style"/>
              </a:rPr>
              <a:t>- этап мотивации;</a:t>
            </a:r>
            <a:endParaRPr lang="ru-RU" sz="4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4000" b="1" u="none" strike="noStrike">
                <a:solidFill>
                  <a:srgbClr val="002060"/>
                </a:solidFill>
                <a:uFillTx/>
                <a:latin typeface="Bookman Old Style"/>
                <a:ea typeface="Calibri"/>
              </a:rPr>
              <a:t>- этап актуализации знаний;</a:t>
            </a:r>
            <a:endParaRPr lang="ru-RU" sz="4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4000" b="1" u="none" strike="noStrike">
                <a:solidFill>
                  <a:srgbClr val="002060"/>
                </a:solidFill>
                <a:uFillTx/>
                <a:latin typeface="Bookman Old Style"/>
                <a:ea typeface="Calibri"/>
              </a:rPr>
              <a:t>- постановка учебной задачи; </a:t>
            </a:r>
            <a:endParaRPr lang="ru-RU" sz="4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4000" b="1" u="none" strike="noStrike">
                <a:solidFill>
                  <a:srgbClr val="002060"/>
                </a:solidFill>
                <a:uFillTx/>
                <a:latin typeface="Bookman Old Style"/>
                <a:ea typeface="Calibri"/>
              </a:rPr>
              <a:t>- усвоение знаний;</a:t>
            </a:r>
            <a:endParaRPr lang="ru-RU" sz="4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4000" b="1" u="none" strike="noStrike">
                <a:solidFill>
                  <a:srgbClr val="002060"/>
                </a:solidFill>
                <a:uFillTx/>
                <a:latin typeface="Bookman Old Style"/>
                <a:ea typeface="Calibri"/>
              </a:rPr>
              <a:t>- физминутка; </a:t>
            </a:r>
            <a:endParaRPr lang="ru-RU" sz="4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4000" b="1" u="none" strike="noStrike">
                <a:solidFill>
                  <a:srgbClr val="002060"/>
                </a:solidFill>
                <a:uFillTx/>
                <a:latin typeface="Bookman Old Style"/>
                <a:ea typeface="Calibri"/>
              </a:rPr>
              <a:t>- проверка понимания знаний;</a:t>
            </a:r>
            <a:endParaRPr lang="ru-RU" sz="4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4000" b="1" u="none" strike="noStrike">
                <a:solidFill>
                  <a:srgbClr val="002060"/>
                </a:solidFill>
                <a:uFillTx/>
                <a:latin typeface="Bookman Old Style"/>
                <a:ea typeface="Calibri"/>
              </a:rPr>
              <a:t>- закрепление уч.материала;</a:t>
            </a:r>
            <a:endParaRPr lang="ru-RU" sz="4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4000" b="1" u="none" strike="noStrike">
                <a:solidFill>
                  <a:srgbClr val="002060"/>
                </a:solidFill>
                <a:uFillTx/>
                <a:latin typeface="Bookman Old Style"/>
                <a:ea typeface="Calibri"/>
              </a:rPr>
              <a:t>- итог;</a:t>
            </a:r>
            <a:endParaRPr lang="ru-RU" sz="4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4000" b="1" u="none" strike="noStrike">
                <a:solidFill>
                  <a:srgbClr val="002060"/>
                </a:solidFill>
                <a:uFillTx/>
                <a:latin typeface="Bookman Old Style"/>
                <a:ea typeface="Calibri"/>
              </a:rPr>
              <a:t>- рефлексия.</a:t>
            </a:r>
            <a:endParaRPr lang="ru-RU" sz="4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>
  <p:cSld>
    <p:bg>
      <p:bgPr>
        <a:solidFill>
          <a:srgbClr val="ADC7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2"/>
          <p:cNvGrpSpPr/>
          <p:nvPr/>
        </p:nvGrpSpPr>
        <p:grpSpPr>
          <a:xfrm>
            <a:off x="548280" y="723240"/>
            <a:ext cx="12420360" cy="8077680"/>
            <a:chOff x="548280" y="723240"/>
            <a:chExt cx="12420360" cy="8077680"/>
          </a:xfrm>
        </p:grpSpPr>
        <p:sp>
          <p:nvSpPr>
            <p:cNvPr id="73" name="AutoShape 3"/>
            <p:cNvSpPr/>
            <p:nvPr/>
          </p:nvSpPr>
          <p:spPr>
            <a:xfrm>
              <a:off x="548280" y="723240"/>
              <a:ext cx="12420360" cy="8077680"/>
            </a:xfrm>
            <a:prstGeom prst="rect">
              <a:avLst/>
            </a:prstGeom>
            <a:solidFill>
              <a:srgbClr val="F4E9D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anchor="t">
              <a:noAutofit/>
            </a:bodyPr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4" name="AutoShape 4"/>
            <p:cNvSpPr/>
            <p:nvPr/>
          </p:nvSpPr>
          <p:spPr>
            <a:xfrm>
              <a:off x="548280" y="723240"/>
              <a:ext cx="12420360" cy="1063440"/>
            </a:xfrm>
            <a:prstGeom prst="rect">
              <a:avLst/>
            </a:prstGeom>
            <a:solidFill>
              <a:srgbClr val="C1BCB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anchor="t">
              <a:noAutofit/>
            </a:bodyPr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pic>
          <p:nvPicPr>
            <p:cNvPr id="75" name="Picture 5" descr=""/>
            <p:cNvPicPr/>
            <p:nvPr/>
          </p:nvPicPr>
          <p:blipFill>
            <a:blip r:embed="rId2"/>
            <a:stretch/>
          </p:blipFill>
          <p:spPr>
            <a:xfrm>
              <a:off x="1055880" y="1008360"/>
              <a:ext cx="935640" cy="4935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76" name="Picture 7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15338160" y="4457880"/>
            <a:ext cx="1647000" cy="5557680"/>
          </a:xfrm>
          <a:prstGeom prst="rect">
            <a:avLst/>
          </a:prstGeom>
          <a:ln w="0">
            <a:noFill/>
          </a:ln>
        </p:spPr>
      </p:pic>
      <p:sp>
        <p:nvSpPr>
          <p:cNvPr id="77" name="TextBox 8"/>
          <p:cNvSpPr/>
          <p:nvPr/>
        </p:nvSpPr>
        <p:spPr>
          <a:xfrm>
            <a:off x="425160" y="2382120"/>
            <a:ext cx="12523680" cy="850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9000" b="1" u="none" strike="noStrike">
                <a:solidFill>
                  <a:srgbClr val="002060"/>
                </a:solidFill>
                <a:uFillTx/>
                <a:latin typeface="Bookman Old Style"/>
              </a:rPr>
              <a:t>Кейс</a:t>
            </a:r>
            <a:r>
              <a:rPr lang="en-US" sz="9000" b="1" u="none" strike="noStrike">
                <a:solidFill>
                  <a:srgbClr val="002060"/>
                </a:solidFill>
                <a:uFillTx/>
                <a:latin typeface="Bookman Old Style"/>
              </a:rPr>
              <a:t> № 1</a:t>
            </a:r>
            <a:r>
              <a:rPr lang="ru-RU" sz="9000" b="1" u="none" strike="noStrike">
                <a:solidFill>
                  <a:srgbClr val="002060"/>
                </a:solidFill>
                <a:uFillTx/>
                <a:latin typeface="Bookman Old Style"/>
              </a:rPr>
              <a:t>.</a:t>
            </a:r>
            <a:endParaRPr lang="ru-RU" sz="9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400" b="1" u="none" strike="noStrike">
                <a:solidFill>
                  <a:srgbClr val="002060"/>
                </a:solidFill>
                <a:uFillTx/>
                <a:latin typeface="Bookman Old Style"/>
              </a:rPr>
              <a:t> 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5000" b="1" u="none" strike="noStrike">
                <a:solidFill>
                  <a:schemeClr val="dk2">
                    <a:lumMod val="75000"/>
                  </a:schemeClr>
                </a:solidFill>
                <a:uFillTx/>
                <a:latin typeface="Bookman Old Style"/>
              </a:rPr>
              <a:t>Педагоги говорят:</a:t>
            </a:r>
            <a:endParaRPr lang="ru-RU" sz="5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5000" b="1" u="none" strike="noStrike">
                <a:solidFill>
                  <a:schemeClr val="dk2">
                    <a:lumMod val="75000"/>
                  </a:schemeClr>
                </a:solidFill>
                <a:uFillTx/>
                <a:latin typeface="Bookman Old Style"/>
              </a:rPr>
              <a:t> </a:t>
            </a:r>
            <a:r>
              <a:rPr lang="ru-RU" sz="5000" b="1" u="none" strike="noStrike">
                <a:solidFill>
                  <a:schemeClr val="dk2">
                    <a:lumMod val="75000"/>
                  </a:schemeClr>
                </a:solidFill>
                <a:uFillTx/>
                <a:latin typeface="Bookman Old Style"/>
              </a:rPr>
              <a:t>«Ребёнок вялый, сонный, </a:t>
            </a:r>
            <a:endParaRPr lang="ru-RU" sz="5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5000" b="1" u="none" strike="noStrike">
                <a:solidFill>
                  <a:schemeClr val="dk2">
                    <a:lumMod val="75000"/>
                  </a:schemeClr>
                </a:solidFill>
                <a:uFillTx/>
                <a:latin typeface="Bookman Old Style"/>
              </a:rPr>
              <a:t>не хочет идти в школу. </a:t>
            </a:r>
            <a:endParaRPr lang="ru-RU" sz="5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5000" b="1" u="none" strike="noStrike">
                <a:solidFill>
                  <a:schemeClr val="dk2">
                    <a:lumMod val="75000"/>
                  </a:schemeClr>
                </a:solidFill>
                <a:uFillTx/>
                <a:latin typeface="Bookman Old Style"/>
              </a:rPr>
              <a:t>Засыпает на уроках».</a:t>
            </a:r>
            <a:endParaRPr lang="ru-RU" sz="5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5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5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5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0" b="1" u="none" strike="noStrike">
                <a:solidFill>
                  <a:srgbClr val="002060"/>
                </a:solidFill>
                <a:uFillTx/>
                <a:latin typeface="Bookman Old Style"/>
              </a:rPr>
              <a:t> </a:t>
            </a:r>
            <a:endParaRPr lang="ru-RU" sz="9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8" name="Picture 10" descr=""/>
          <p:cNvPicPr/>
          <p:nvPr/>
        </p:nvPicPr>
        <p:blipFill>
          <a:blip r:embed="rId5"/>
          <a:stretch/>
        </p:blipFill>
        <p:spPr>
          <a:xfrm>
            <a:off x="16486920" y="723240"/>
            <a:ext cx="796320" cy="888480"/>
          </a:xfrm>
          <a:prstGeom prst="rect">
            <a:avLst/>
          </a:prstGeom>
          <a:ln w="0">
            <a:noFill/>
          </a:ln>
        </p:spPr>
      </p:pic>
      <p:pic>
        <p:nvPicPr>
          <p:cNvPr id="79" name="Picture 11" descr=""/>
          <p:cNvPicPr/>
          <p:nvPr/>
        </p:nvPicPr>
        <p:blipFill>
          <a:blip r:embed="rId6"/>
          <a:stretch/>
        </p:blipFill>
        <p:spPr>
          <a:xfrm>
            <a:off x="16486920" y="2324160"/>
            <a:ext cx="796320" cy="888480"/>
          </a:xfrm>
          <a:prstGeom prst="rect">
            <a:avLst/>
          </a:prstGeom>
          <a:ln w="0">
            <a:noFill/>
          </a:ln>
        </p:spPr>
      </p:pic>
      <p:pic>
        <p:nvPicPr>
          <p:cNvPr id="80" name="Picture 12" descr=""/>
          <p:cNvPicPr/>
          <p:nvPr/>
        </p:nvPicPr>
        <p:blipFill>
          <a:blip r:embed="rId5"/>
          <a:stretch/>
        </p:blipFill>
        <p:spPr>
          <a:xfrm>
            <a:off x="14524200" y="1681920"/>
            <a:ext cx="796320" cy="888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>
  <p:cSld>
    <p:bg>
      <p:bgPr>
        <a:solidFill>
          <a:srgbClr val="ADC7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2"/>
          <p:cNvGrpSpPr/>
          <p:nvPr/>
        </p:nvGrpSpPr>
        <p:grpSpPr>
          <a:xfrm>
            <a:off x="5346360" y="538920"/>
            <a:ext cx="12420360" cy="8077680"/>
            <a:chOff x="5346360" y="538920"/>
            <a:chExt cx="12420360" cy="8077680"/>
          </a:xfrm>
        </p:grpSpPr>
        <p:sp>
          <p:nvSpPr>
            <p:cNvPr id="82" name="AutoShape 3"/>
            <p:cNvSpPr/>
            <p:nvPr/>
          </p:nvSpPr>
          <p:spPr>
            <a:xfrm>
              <a:off x="5346360" y="538920"/>
              <a:ext cx="12420360" cy="8077680"/>
            </a:xfrm>
            <a:prstGeom prst="rect">
              <a:avLst/>
            </a:prstGeom>
            <a:solidFill>
              <a:srgbClr val="F4E9D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anchor="t">
              <a:noAutofit/>
            </a:bodyPr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83" name="AutoShape 4"/>
            <p:cNvSpPr/>
            <p:nvPr/>
          </p:nvSpPr>
          <p:spPr>
            <a:xfrm>
              <a:off x="5346360" y="538920"/>
              <a:ext cx="12420360" cy="1063440"/>
            </a:xfrm>
            <a:prstGeom prst="rect">
              <a:avLst/>
            </a:prstGeom>
            <a:solidFill>
              <a:srgbClr val="C1BCB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anchor="t">
              <a:noAutofit/>
            </a:bodyPr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pic>
          <p:nvPicPr>
            <p:cNvPr id="84" name="Picture 5" descr=""/>
            <p:cNvPicPr/>
            <p:nvPr/>
          </p:nvPicPr>
          <p:blipFill>
            <a:blip r:embed="rId2"/>
            <a:stretch/>
          </p:blipFill>
          <p:spPr>
            <a:xfrm>
              <a:off x="5854320" y="823680"/>
              <a:ext cx="935640" cy="4935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85" name="Picture 17" descr=""/>
          <p:cNvPicPr/>
          <p:nvPr/>
        </p:nvPicPr>
        <p:blipFill>
          <a:blip r:embed="rId3"/>
          <a:stretch/>
        </p:blipFill>
        <p:spPr>
          <a:xfrm>
            <a:off x="16678440" y="9057600"/>
            <a:ext cx="796320" cy="888480"/>
          </a:xfrm>
          <a:prstGeom prst="rect">
            <a:avLst/>
          </a:prstGeom>
          <a:ln w="0">
            <a:noFill/>
          </a:ln>
        </p:spPr>
      </p:pic>
      <p:pic>
        <p:nvPicPr>
          <p:cNvPr id="86" name="Picture 17" descr=""/>
          <p:cNvPicPr/>
          <p:nvPr/>
        </p:nvPicPr>
        <p:blipFill>
          <a:blip r:embed="rId3"/>
          <a:stretch/>
        </p:blipFill>
        <p:spPr>
          <a:xfrm>
            <a:off x="15018840" y="9268920"/>
            <a:ext cx="796320" cy="888480"/>
          </a:xfrm>
          <a:prstGeom prst="rect">
            <a:avLst/>
          </a:prstGeom>
          <a:ln w="0">
            <a:noFill/>
          </a:ln>
        </p:spPr>
      </p:pic>
      <p:sp>
        <p:nvSpPr>
          <p:cNvPr id="87" name="TextBox 18"/>
          <p:cNvSpPr/>
          <p:nvPr/>
        </p:nvSpPr>
        <p:spPr>
          <a:xfrm>
            <a:off x="5619600" y="1654560"/>
            <a:ext cx="11620800" cy="640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ctr" defTabSz="914400">
              <a:lnSpc>
                <a:spcPts val="12600"/>
              </a:lnSpc>
            </a:pPr>
            <a:r>
              <a:rPr lang="ru-RU" sz="9000" b="1" u="none" strike="noStrike">
                <a:solidFill>
                  <a:schemeClr val="dk2">
                    <a:lumMod val="75000"/>
                  </a:schemeClr>
                </a:solidFill>
                <a:uFillTx/>
                <a:latin typeface="Bookman Old Style"/>
              </a:rPr>
              <a:t>Решение</a:t>
            </a:r>
            <a:endParaRPr lang="ru-RU" sz="9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ts val="126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ts val="12600"/>
              </a:lnSpc>
            </a:pPr>
            <a:r>
              <a:rPr lang="ru-RU" sz="8000" b="1" u="none" strike="noStrike">
                <a:solidFill>
                  <a:srgbClr val="002060"/>
                </a:solidFill>
                <a:uFillTx/>
                <a:latin typeface="Bookman Old Style"/>
                <a:ea typeface="Calibri"/>
              </a:rPr>
              <a:t>Активизируем  психический тонус</a:t>
            </a:r>
            <a:endParaRPr lang="ru-RU" sz="8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8" name="Picture 3" descr="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914400" y="3176640"/>
            <a:ext cx="3265200" cy="3265200"/>
          </a:xfrm>
          <a:prstGeom prst="rect">
            <a:avLst/>
          </a:prstGeom>
          <a:ln w="0">
            <a:noFill/>
          </a:ln>
        </p:spPr>
      </p:pic>
      <p:sp>
        <p:nvSpPr>
          <p:cNvPr id="89" name="Стрелка: вниз 20"/>
          <p:cNvSpPr/>
          <p:nvPr/>
        </p:nvSpPr>
        <p:spPr>
          <a:xfrm>
            <a:off x="11439720" y="3312360"/>
            <a:ext cx="761760" cy="15656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5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endParaRPr lang="ru-RU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pic>
        <p:nvPicPr>
          <p:cNvPr id="90" name="Picture 6" descr=""/>
          <p:cNvPicPr/>
          <p:nvPr/>
        </p:nvPicPr>
        <p:blipFill>
          <a:blip r:embed="rId6"/>
          <a:stretch/>
        </p:blipFill>
        <p:spPr>
          <a:xfrm rot="1974600">
            <a:off x="-183960" y="8651880"/>
            <a:ext cx="5139360" cy="810360"/>
          </a:xfrm>
          <a:prstGeom prst="rect">
            <a:avLst/>
          </a:prstGeom>
          <a:ln w="0">
            <a:noFill/>
          </a:ln>
        </p:spPr>
      </p:pic>
      <p:pic>
        <p:nvPicPr>
          <p:cNvPr id="91" name="Picture 13" descr=""/>
          <p:cNvPicPr/>
          <p:nvPr/>
        </p:nvPicPr>
        <p:blipFill>
          <a:blip r:embed="rId7"/>
          <a:stretch/>
        </p:blipFill>
        <p:spPr>
          <a:xfrm>
            <a:off x="15784200" y="8197920"/>
            <a:ext cx="796320" cy="888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>
  <p:cSld>
    <p:bg>
      <p:bgPr>
        <a:solidFill>
          <a:srgbClr val="ADC7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Таблица 9"/>
          <p:cNvGraphicFramePr>
            <a:graphicFrameLocks xmlns:a="http://schemas.openxmlformats.org/drawingml/2006/main"/>
          </p:cNvGraphicFramePr>
          <p:nvPr/>
        </p:nvGraphicFramePr>
        <p:xfrm>
          <a:off x="533520" y="2171880"/>
          <a:ext cx="5243760" cy="5775120"/>
        </p:xfrm>
        <a:graphic>
          <a:graphicData uri="http://schemas.openxmlformats.org/drawingml/2006/table">
            <a:tbl>
              <a:tblPr/>
              <a:tblGrid>
                <a:gridCol w="5244120"/>
              </a:tblGrid>
              <a:tr h="10206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ОПИСАНИЕ 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ИГРЫ/ПРИЁМА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475488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Игра «Лесенка-чудесенка»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2800" b="1" i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Оборудование:</a:t>
                      </a: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 </a:t>
                      </a: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координационная лесенка.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i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Ход</a:t>
                      </a:r>
                      <a:r>
                        <a:rPr lang="en-US" sz="2800" b="1" i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 </a:t>
                      </a:r>
                      <a:r>
                        <a:rPr lang="ru-RU" sz="2800" b="1" i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игры: </a:t>
                      </a: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Задача ребенка пропрыгать дорожку определенным образом по инструкции/показу педагога.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3" name="Picture 8" descr="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 rot="20882400">
            <a:off x="-1208160" y="-1819080"/>
            <a:ext cx="10384200" cy="34005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94" name="Таблица 4"/>
          <p:cNvGraphicFramePr>
            <a:graphicFrameLocks xmlns:a="http://schemas.openxmlformats.org/drawingml/2006/main"/>
          </p:cNvGraphicFramePr>
          <p:nvPr/>
        </p:nvGraphicFramePr>
        <p:xfrm>
          <a:off x="5900760" y="2171880"/>
          <a:ext cx="5212080" cy="5775120"/>
        </p:xfrm>
        <a:graphic>
          <a:graphicData uri="http://schemas.openxmlformats.org/drawingml/2006/table">
            <a:tbl>
              <a:tblPr/>
              <a:tblGrid>
                <a:gridCol w="5212440"/>
              </a:tblGrid>
              <a:tr h="116208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КОГДА МОЖНО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ИСПОЛЬЗОВАТЬ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46134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Рекомендуем: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утреннее приветствие;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орг.момент;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этап мотивации;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физминутка;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динамическая пауза.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Нецелесообразно: 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после (перед) уроком физ.культуры.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5" name="Рисунок 7" descr=""/>
          <p:cNvPicPr/>
          <p:nvPr/>
        </p:nvPicPr>
        <p:blipFill>
          <a:blip r:embed="rId4"/>
          <a:stretch/>
        </p:blipFill>
        <p:spPr>
          <a:xfrm>
            <a:off x="12299040" y="708840"/>
            <a:ext cx="5028840" cy="8701560"/>
          </a:xfrm>
          <a:prstGeom prst="rect">
            <a:avLst/>
          </a:prstGeom>
          <a:ln w="88920" cap="sq">
            <a:solidFill>
              <a:srgbClr val="FFFFFF"/>
            </a:solidFill>
            <a:miter/>
          </a:ln>
          <a:effectLst>
            <a:outerShdw blurRad="55080" dist="18000" dir="5400000" rotWithShape="0">
              <a:srgbClr val="000000">
                <a:alpha val="40000"/>
              </a:srgbClr>
            </a:outerShdw>
          </a:effectLst>
        </p:spPr>
      </p:pic>
      <p:grpSp>
        <p:nvGrpSpPr>
          <p:cNvPr id="96" name="Group 11"/>
          <p:cNvGrpSpPr/>
          <p:nvPr/>
        </p:nvGrpSpPr>
        <p:grpSpPr>
          <a:xfrm>
            <a:off x="4420080" y="8572680"/>
            <a:ext cx="2306880" cy="2200320"/>
            <a:chOff x="4420080" y="8572680"/>
            <a:chExt cx="2306880" cy="2200320"/>
          </a:xfrm>
        </p:grpSpPr>
        <p:pic>
          <p:nvPicPr>
            <p:cNvPr id="97" name="Picture 12" descr=""/>
            <p:cNvPicPr/>
            <p:nvPr/>
          </p:nvPicPr>
          <p:blipFill>
            <a:blip r:embed="rId5"/>
            <a:stretch/>
          </p:blipFill>
          <p:spPr>
            <a:xfrm rot="5400000">
              <a:off x="5334480" y="9380520"/>
              <a:ext cx="1405080" cy="1379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8" name="Picture 13" descr=""/>
            <p:cNvPicPr/>
            <p:nvPr/>
          </p:nvPicPr>
          <p:blipFill>
            <a:blip r:embed="rId6"/>
            <a:stretch/>
          </p:blipFill>
          <p:spPr>
            <a:xfrm rot="5400000">
              <a:off x="4448880" y="9005760"/>
              <a:ext cx="665280" cy="723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9" name="Picture 14" descr=""/>
            <p:cNvPicPr/>
            <p:nvPr/>
          </p:nvPicPr>
          <p:blipFill>
            <a:blip r:embed="rId7"/>
            <a:stretch/>
          </p:blipFill>
          <p:spPr>
            <a:xfrm rot="5400000">
              <a:off x="5591880" y="8589960"/>
              <a:ext cx="462240" cy="42768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2000"/>
    </mc:Choice>
    <mc:Fallback>
      <p:transition spd="slow"/>
    </mc:Fallback>
  </mc:AlternateContent>
  <p:timing>
    <p:tnLst>
      <p:par>
        <p:cTn id="34" dur="indefinite" restart="never" nodeType="tmRoot">
          <p:childTnLst>
            <p:seq>
              <p:cTn id="35" dur="indefinite" nodeType="mainSeq">
                <p:childTnLst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>
  <p:cSld>
    <p:bg>
      <p:bgPr>
        <a:solidFill>
          <a:srgbClr val="ADC7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8" descr=""/>
          <p:cNvPicPr/>
          <p:nvPr/>
        </p:nvPicPr>
        <p:blipFill>
          <a:blip r:embed="rId2"/>
          <a:stretch/>
        </p:blipFill>
        <p:spPr>
          <a:xfrm rot="800400">
            <a:off x="9056160" y="-766800"/>
            <a:ext cx="9216720" cy="2930760"/>
          </a:xfrm>
          <a:prstGeom prst="rect">
            <a:avLst/>
          </a:prstGeom>
          <a:ln w="0">
            <a:noFill/>
          </a:ln>
        </p:spPr>
      </p:pic>
      <p:grpSp>
        <p:nvGrpSpPr>
          <p:cNvPr id="101" name="Group 11"/>
          <p:cNvGrpSpPr/>
          <p:nvPr/>
        </p:nvGrpSpPr>
        <p:grpSpPr>
          <a:xfrm>
            <a:off x="14478480" y="7986240"/>
            <a:ext cx="2306880" cy="2200320"/>
            <a:chOff x="14478480" y="7986240"/>
            <a:chExt cx="2306880" cy="2200320"/>
          </a:xfrm>
        </p:grpSpPr>
        <p:pic>
          <p:nvPicPr>
            <p:cNvPr id="102" name="Picture 12" descr=""/>
            <p:cNvPicPr/>
            <p:nvPr/>
          </p:nvPicPr>
          <p:blipFill>
            <a:blip r:embed="rId3"/>
            <a:stretch/>
          </p:blipFill>
          <p:spPr>
            <a:xfrm rot="5400000">
              <a:off x="15392880" y="8794080"/>
              <a:ext cx="1405080" cy="1379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3" name="Picture 13" descr=""/>
            <p:cNvPicPr/>
            <p:nvPr/>
          </p:nvPicPr>
          <p:blipFill>
            <a:blip r:embed="rId4"/>
            <a:stretch/>
          </p:blipFill>
          <p:spPr>
            <a:xfrm rot="5400000">
              <a:off x="14507280" y="8419680"/>
              <a:ext cx="665280" cy="723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4" name="Picture 14" descr=""/>
            <p:cNvPicPr/>
            <p:nvPr/>
          </p:nvPicPr>
          <p:blipFill>
            <a:blip r:embed="rId5"/>
            <a:stretch/>
          </p:blipFill>
          <p:spPr>
            <a:xfrm rot="5400000">
              <a:off x="15650280" y="8003520"/>
              <a:ext cx="462240" cy="427680"/>
            </a:xfrm>
            <a:prstGeom prst="rect">
              <a:avLst/>
            </a:prstGeom>
            <a:ln w="0">
              <a:noFill/>
            </a:ln>
          </p:spPr>
        </p:pic>
      </p:grpSp>
      <p:graphicFrame>
        <p:nvGraphicFramePr>
          <p:cNvPr id="105" name="Таблица 9"/>
          <p:cNvGraphicFramePr>
            <a:graphicFrameLocks xmlns:a="http://schemas.openxmlformats.org/drawingml/2006/main"/>
          </p:cNvGraphicFramePr>
          <p:nvPr/>
        </p:nvGraphicFramePr>
        <p:xfrm>
          <a:off x="7155000" y="2630880"/>
          <a:ext cx="5243760" cy="4285800"/>
        </p:xfrm>
        <a:graphic>
          <a:graphicData uri="http://schemas.openxmlformats.org/drawingml/2006/table">
            <a:tbl>
              <a:tblPr/>
              <a:tblGrid>
                <a:gridCol w="5244120"/>
              </a:tblGrid>
              <a:tr h="99036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ОПИСАНИЕ 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ИГРЫ/ПРИЁМА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204444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Игра «Веселые мячи»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2800" b="1" i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Оборудование:</a:t>
                      </a: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 </a:t>
                      </a: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тяжелый/лёгкий мячи.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i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Ход игры: </a:t>
                      </a: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Задача ребенка перебросить мячи с учителем/товарищем и сказать приветствие/правило и т.д.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6" name="Рисунок 4" descr=""/>
          <p:cNvPicPr/>
          <p:nvPr/>
        </p:nvPicPr>
        <p:blipFill>
          <a:blip r:embed="rId6"/>
          <a:stretch/>
        </p:blipFill>
        <p:spPr>
          <a:xfrm>
            <a:off x="922680" y="2120400"/>
            <a:ext cx="5357160" cy="6832440"/>
          </a:xfrm>
          <a:prstGeom prst="rect">
            <a:avLst/>
          </a:prstGeom>
          <a:ln w="88920" cap="sq">
            <a:solidFill>
              <a:srgbClr val="FFFFFF"/>
            </a:solidFill>
            <a:miter/>
          </a:ln>
          <a:effectLst>
            <a:outerShdw blurRad="55080" dist="18000" dir="5400000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107" name="Таблица 2"/>
          <p:cNvGraphicFramePr>
            <a:graphicFrameLocks xmlns:a="http://schemas.openxmlformats.org/drawingml/2006/main"/>
          </p:cNvGraphicFramePr>
          <p:nvPr/>
        </p:nvGraphicFramePr>
        <p:xfrm>
          <a:off x="12595320" y="2633400"/>
          <a:ext cx="5212080" cy="5352120"/>
        </p:xfrm>
        <a:graphic>
          <a:graphicData uri="http://schemas.openxmlformats.org/drawingml/2006/table">
            <a:tbl>
              <a:tblPr/>
              <a:tblGrid>
                <a:gridCol w="5212440"/>
              </a:tblGrid>
              <a:tr h="102384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КОГДА МОЖНО 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1" u="none" strike="noStrike">
                          <a:solidFill>
                            <a:schemeClr val="dk2">
                              <a:lumMod val="75000"/>
                            </a:schemeClr>
                          </a:solidFill>
                          <a:uFillTx/>
                          <a:latin typeface="Bookman Old Style"/>
                        </a:rPr>
                        <a:t>ИСПОЛЬЗОВАТЬ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20000"/>
                      </a:schemeClr>
                    </a:solidFill>
                  </a:tcPr>
                </a:tc>
              </a:tr>
              <a:tr h="432864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Рекомендуем: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утренняя встреча;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этап мотивации;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повторение пройденного материала;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динамическая пауза.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1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Нежелательно: 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800" b="0" u="none" strike="noStrike">
                          <a:solidFill>
                            <a:schemeClr val="dk1"/>
                          </a:solidFill>
                          <a:uFillTx/>
                          <a:latin typeface="Bookman Old Style"/>
                        </a:rPr>
                        <a:t>на физ.минутке.</a:t>
                      </a:r>
                      <a:endParaRPr lang="ru-RU" sz="2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440" marR="91440" anchor="t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5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2000"/>
    </mc:Choice>
    <mc:Fallback>
      <p:transition spd="slow"/>
    </mc:Fallback>
  </mc:AlternateContent>
  <p:timing>
    <p:tnLst>
      <p:par>
        <p:cTn id="42" dur="indefinite" restart="never" nodeType="tmRoot">
          <p:childTnLst>
            <p:seq>
              <p:cTn id="43" dur="indefinite" nodeType="mainSeq">
                <p:childTnLst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 name="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 name="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 name="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6365</TotalTime>
  <Pages>0</Pages>
  <Words>0</Words>
  <Characters>0</Characters>
  <CharactersWithSpaces>0</CharactersWithSpaces>
  <Application>ONLYOFFICE/8.1.1.27</Application>
  <DocSecurity>0</DocSecurity>
  <PresentationFormat/>
  <Lines>0</Lines>
  <Paragraphs>0</Paragraphs>
  <Slides>0</Slides>
  <Notes>0</Notes>
  <HiddenSlides>0</HiddenSlides>
  <MMClips>0</MMClips>
  <ScaleCrop>0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Theme 1</vt:lpstr>
      <vt:lpstr>Theme 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 на урок!</dc:title>
  <dc:subject/>
  <dc:creator>Елена</dc:creator>
  <cp:keywords/>
  <dc:description/>
  <dc:identifier>DAEwdwKiBTk</dc:identifier>
  <dc:language>ru-RU</dc:language>
  <cp:lastModifiedBy/>
  <cp:revision>91</cp:revision>
  <dcterms:created xsi:type="dcterms:W3CDTF">2006-08-16T00:00:00Z</dcterms:created>
  <dcterms:modified xsi:type="dcterms:W3CDTF">2024-12-27T12:45:36Z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1.000000</vt:r8>
  </property>
  <property fmtid="{D5CDD505-2E9C-101B-9397-08002B2CF9AE}" pid="3" name="PresentationFormat">
    <vt:lpwstr>Произвольный</vt:lpwstr>
  </property>
  <property fmtid="{D5CDD505-2E9C-101B-9397-08002B2CF9AE}" pid="4" name="Slides">
    <vt:r8>35.000000</vt:r8>
  </property>
</Properties>
</file>