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80" r:id="rId9"/>
    <p:sldId id="268" r:id="rId10"/>
    <p:sldId id="269" r:id="rId11"/>
    <p:sldId id="270" r:id="rId12"/>
    <p:sldId id="281" r:id="rId13"/>
    <p:sldId id="271" r:id="rId14"/>
    <p:sldId id="272" r:id="rId15"/>
    <p:sldId id="273" r:id="rId16"/>
    <p:sldId id="274" r:id="rId17"/>
    <p:sldId id="275" r:id="rId18"/>
    <p:sldId id="282" r:id="rId19"/>
    <p:sldId id="276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36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ED0F-CCCA-45ED-8131-30AEAF38CEDF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BAC7-017E-4E78-82E5-E41DBD6CA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825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ED0F-CCCA-45ED-8131-30AEAF38CEDF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BAC7-017E-4E78-82E5-E41DBD6CA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746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ED0F-CCCA-45ED-8131-30AEAF38CEDF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BAC7-017E-4E78-82E5-E41DBD6CA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943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ED0F-CCCA-45ED-8131-30AEAF38CEDF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BAC7-017E-4E78-82E5-E41DBD6CA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574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ED0F-CCCA-45ED-8131-30AEAF38CEDF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BAC7-017E-4E78-82E5-E41DBD6CA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476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ED0F-CCCA-45ED-8131-30AEAF38CEDF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BAC7-017E-4E78-82E5-E41DBD6CA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905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ED0F-CCCA-45ED-8131-30AEAF38CEDF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BAC7-017E-4E78-82E5-E41DBD6CA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947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ED0F-CCCA-45ED-8131-30AEAF38CEDF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BAC7-017E-4E78-82E5-E41DBD6CA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739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ED0F-CCCA-45ED-8131-30AEAF38CEDF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BAC7-017E-4E78-82E5-E41DBD6CA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376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ED0F-CCCA-45ED-8131-30AEAF38CEDF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BAC7-017E-4E78-82E5-E41DBD6CA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575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ED0F-CCCA-45ED-8131-30AEAF38CEDF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BAC7-017E-4E78-82E5-E41DBD6CA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214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BED0F-CCCA-45ED-8131-30AEAF38CEDF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2BAC7-017E-4E78-82E5-E41DBD6CA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26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7997" cy="121920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8" y="4400798"/>
            <a:ext cx="9144000" cy="1772239"/>
          </a:xfrm>
        </p:spPr>
        <p:txBody>
          <a:bodyPr>
            <a:normAutofit fontScale="90000"/>
          </a:bodyPr>
          <a:lstStyle/>
          <a:p>
            <a:pPr algn="r">
              <a:lnSpc>
                <a:spcPct val="125000"/>
              </a:lnSpc>
            </a:pP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 </a:t>
            </a:r>
            <a:b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Дмитрий Викторович Теслов, преподаватель</a:t>
            </a:r>
            <a:b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ДШИ Тамбовского муниципального округа Тамбовской области</a:t>
            </a:r>
            <a:b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МБОУ ДО «Кирсановская ДШИ», г. Кирсанов</a:t>
            </a:r>
            <a:b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998" y="997097"/>
            <a:ext cx="9144000" cy="2195445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К ДОКЛАДУ</a:t>
            </a:r>
          </a:p>
          <a:p>
            <a:pPr>
              <a:lnSpc>
                <a:spcPct val="125000"/>
              </a:lnSpc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«ИСПОЛЬЗОВАНИЕ ИННОВАЦИОННЫХ ТЕХНОЛОГИЙ В ДОПОЛНИТЕЛЬНОМ ОБРАЗОВАНИИ: НОВЫЕ ГОРИЗОНТЫ ДЛЯ РАЗВИТИЯ ЛИЧНОСТИ»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00685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7997" cy="1219200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78191" y="672686"/>
            <a:ext cx="963561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Доступность. VR и AR могут сделать образование доступнее для людей с ограниченными возможностями.</a:t>
            </a:r>
          </a:p>
          <a:p>
            <a:pPr algn="just">
              <a:lnSpc>
                <a:spcPct val="125000"/>
              </a:lnSpc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Недостатки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VR и AR:</a:t>
            </a:r>
          </a:p>
          <a:p>
            <a:pPr algn="just">
              <a:lnSpc>
                <a:spcPct val="125000"/>
              </a:lnSpc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стоимость. Оборудование для VR и AR может быть дорогостоящим.</a:t>
            </a:r>
          </a:p>
          <a:p>
            <a:pPr algn="just">
              <a:lnSpc>
                <a:spcPct val="125000"/>
              </a:lnSpc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ограничения. Не все устройства совместимы со всеми приложениями.</a:t>
            </a:r>
          </a:p>
          <a:p>
            <a:pPr algn="just">
              <a:lnSpc>
                <a:spcPct val="125000"/>
              </a:lnSpc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Возможные побочные эффекты. У некоторых пользователей могут возникнуть головокружение или тошнота при использовании VR-гарнитур.</a:t>
            </a:r>
          </a:p>
          <a:p>
            <a:pPr algn="just">
              <a:lnSpc>
                <a:spcPct val="125000"/>
              </a:lnSpc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Недостаток контента. Количество качественного образовательного контента для VR и AR пока еще ограничено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5000"/>
              </a:lnSpc>
            </a:pP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67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7997" cy="1219200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78191" y="672686"/>
            <a:ext cx="963561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Искусственный интеллект (ИИ) в дополнительном образовании.</a:t>
            </a:r>
          </a:p>
          <a:p>
            <a:pPr algn="just">
              <a:lnSpc>
                <a:spcPct val="125000"/>
              </a:lnSpc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969" y="1362555"/>
            <a:ext cx="6893691" cy="459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67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7997" cy="1219200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78191" y="672686"/>
            <a:ext cx="9635612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Искусственный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 (ИИ) стремительно меняет ландшафт образования, и дополнительное образование не является исключением. Его интеграция открывает новые возможности для персонализации обучения, повышения эффективности и расширения доступа к качественным образовательным ресурсам. Однако, внедрение ИИ в дополнительное образование сопряжено с рядом вызовов, требующих взвешенного подхода и стратегического планирования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5000"/>
              </a:lnSpc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Один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самых значительных потенциалов ИИ заключается в персонализации обучения. Традиционные методы дополнительного образования часто предполагают одинаковый подход ко всем учащимся, что не учитывает индивидуальные потребности, темпы усвоения материала и стили обучения.</a:t>
            </a:r>
          </a:p>
          <a:p>
            <a:pPr algn="just">
              <a:lnSpc>
                <a:spcPct val="125000"/>
              </a:lnSpc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ИИ-системы способны анализировать данные об успеваемости, предпочтениях и стиле обучения каждого ученика, адаптируя образовательный контент и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методологику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 конкретные потребности. </a:t>
            </a:r>
          </a:p>
        </p:txBody>
      </p:sp>
    </p:spTree>
    <p:extLst>
      <p:ext uri="{BB962C8B-B14F-4D97-AF65-F5344CB8AC3E}">
        <p14:creationId xmlns:p14="http://schemas.microsoft.com/office/powerpoint/2010/main" val="253850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7997" cy="1219200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78191" y="672686"/>
            <a:ext cx="9635612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платформа может автоматически подбирать задания соответствующей сложности, предлагать дополнительные ресурсы для углубленного изучения сложных тем или, наоборот, предлагать упрощенные объяснения для более легкого усвоения материала. Это позволяет учащимся учиться в своем собственном темпе и максимально эффективно использовать время, затраченное на обучение.</a:t>
            </a:r>
          </a:p>
          <a:p>
            <a:pPr algn="just">
              <a:lnSpc>
                <a:spcPct val="125000"/>
              </a:lnSpc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Кроме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персонализации, ИИ повышает эффективность образовательного процесса. Интеллектуальные системы способны автоматизировать рутинные задачи преподавателей, такие как проверка домашних заданий, оценивание тестов и предоставление обратной связи. Это освобождает время преподавателей для более важных задач – индивидуальной работы со студентами, разработки новых курсов и внедрения инновационных методик.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того, ИИ может анализировать данные об успеваемости студентов, выявляя пробелы в знаниях и предлагая соответствующие корректирующие меры. </a:t>
            </a:r>
          </a:p>
        </p:txBody>
      </p:sp>
    </p:spTree>
    <p:extLst>
      <p:ext uri="{BB962C8B-B14F-4D97-AF65-F5344CB8AC3E}">
        <p14:creationId xmlns:p14="http://schemas.microsoft.com/office/powerpoint/2010/main" val="301561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7997" cy="1219200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78191" y="672686"/>
            <a:ext cx="9635612" cy="4672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позволяет своевременно реагировать на трудности, предотвращая накопление пробелов и снижая риск неуспеваемости.</a:t>
            </a:r>
          </a:p>
          <a:p>
            <a:pPr algn="just">
              <a:lnSpc>
                <a:spcPct val="125000"/>
              </a:lnSpc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ИИ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расширяет доступ к качественному дополнительному образованию. Онлайн-платформы, использующие ИИ, предоставляют доступ к образовательным ресурсам людям, проживающим в удаленных районах или имеющим ограниченные возможности посещения традиционных учебных заведений. Интеллектуальные системы могут автоматически переводить контент на разные языки, обеспечивая доступ к образованию для людей, говорящих на разных языках. Более того, ИИ может создавать интерактивные и увлекательные учебные материалы, что повышает мотивацию к обучению и делает процесс более увлекательным. Это особенно актуально для дополнительного образования, которое часто выбирают люди, стремящиеся освоить новые навыки и знания по собственной инициативе.</a:t>
            </a:r>
          </a:p>
        </p:txBody>
      </p:sp>
    </p:spTree>
    <p:extLst>
      <p:ext uri="{BB962C8B-B14F-4D97-AF65-F5344CB8AC3E}">
        <p14:creationId xmlns:p14="http://schemas.microsoft.com/office/powerpoint/2010/main" val="208167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7997" cy="1219200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78191" y="672686"/>
            <a:ext cx="9635612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Однако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интеграция ИИ в дополнительное образование не обходится без вызовов. Один из главных – это обеспечение качества данных, используемых для обучения ИИ-систем. Некачественные данные могут привести к неточным результатам и несправедливому отношению к определенным группам студентов. Поэтому, необходимо тщательно отбирать и обрабатывать данные, обеспечивая их объективность и надежность.</a:t>
            </a:r>
          </a:p>
          <a:p>
            <a:pPr algn="just">
              <a:lnSpc>
                <a:spcPct val="125000"/>
              </a:lnSpc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Еще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 проблема – это обеспечение конфиденциальности и безопасности данных студентов. ИИ-системы обрабатывают большие объемы персональной информации, поэтому необходимо гарантировать ее защиту от несанкционированного доступа и использования. Это требует соблюдения строгих стандартов безопасности и защиты данных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5000"/>
              </a:lnSpc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Кроме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того, важно учитывать человеческий фактор. ИИ не должен заменять преподавателей, а должен выступать в качестве инструмента, усиливающего их возможности. </a:t>
            </a:r>
          </a:p>
        </p:txBody>
      </p:sp>
    </p:spTree>
    <p:extLst>
      <p:ext uri="{BB962C8B-B14F-4D97-AF65-F5344CB8AC3E}">
        <p14:creationId xmlns:p14="http://schemas.microsoft.com/office/powerpoint/2010/main" val="288810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7997" cy="1219200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78191" y="672686"/>
            <a:ext cx="9635612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Преподаватели должны быть обучены работе с ИИ-системами и понимать их возможности и ограничения. Необходимо найти баланс между использованием ИИ и сохранением человеческого взаимодействия в образовательном процессе.</a:t>
            </a:r>
          </a:p>
          <a:p>
            <a:pPr algn="just">
              <a:lnSpc>
                <a:spcPct val="125000"/>
              </a:lnSpc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Итак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ИИ имеет огромный потенциал для трансформации дополнительного образования, предлагая новые возможности для персонализации, повышения эффективности и расширения доступа. Однако, успешная интеграция ИИ требует взвешенного подхода, учитывающего как преимущества, так и риски. Необходимо обеспечить качество данных, защитить конфиденциальность информации и обучить преподавателей работе с ИИ-системами. Только в этом случае ИИ сможет стать эффективным инструментом для повышения качества дополнительного образования и достижения образовательных целей всех учащихся. Будущее дополнительного образования неразрывно связано с искусственным интеллектом, и его успешное внедрение станет ключом к созданию более эффективной, доступной и персонализированной системы обучения для всех.</a:t>
            </a:r>
          </a:p>
        </p:txBody>
      </p:sp>
    </p:spTree>
    <p:extLst>
      <p:ext uri="{BB962C8B-B14F-4D97-AF65-F5344CB8AC3E}">
        <p14:creationId xmlns:p14="http://schemas.microsoft.com/office/powerpoint/2010/main" val="336357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7997" cy="1219200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78191" y="672686"/>
            <a:ext cx="9635612" cy="825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Роль больших данных (</a:t>
            </a:r>
            <a:r>
              <a:rPr lang="ru-RU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</a:t>
            </a: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в анализе эффективности дополнительного образования</a:t>
            </a:r>
            <a:r>
              <a:rPr 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872" y="1748312"/>
            <a:ext cx="6054264" cy="416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71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7997" cy="1219200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78191" y="672686"/>
            <a:ext cx="963561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Анализ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больших данных позволяет получать ценную информацию о процессе обучения, эффективности различных методик и предпочтениях обучающихся. Сбор и анализ данных о времени, проведенном за изучением материала, успеваемости, взаимодействии с платформой, позволяет оптимизировать учебный процесс, улучшить качество обучения и разработать более эффективные образовательные программы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5000"/>
              </a:lnSpc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Преимущества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 больших данных:</a:t>
            </a:r>
          </a:p>
          <a:p>
            <a:pPr algn="just">
              <a:lnSpc>
                <a:spcPct val="125000"/>
              </a:lnSpc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проблемных областей. Анализ данных помогает выявить области, в которых обучающиеся испытывают трудности.</a:t>
            </a:r>
          </a:p>
          <a:p>
            <a:pPr algn="just">
              <a:lnSpc>
                <a:spcPct val="125000"/>
              </a:lnSpc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Персонализация учебных программ. Данные позволяют адаптировать учебные программы к индивидуальным потребностям обучающихся.</a:t>
            </a:r>
          </a:p>
          <a:p>
            <a:pPr algn="just">
              <a:lnSpc>
                <a:spcPct val="125000"/>
              </a:lnSpc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эффективности методик. Анализ данных позволяет оценить эффективность различных методик обучения.</a:t>
            </a:r>
          </a:p>
        </p:txBody>
      </p:sp>
    </p:spTree>
    <p:extLst>
      <p:ext uri="{BB962C8B-B14F-4D97-AF65-F5344CB8AC3E}">
        <p14:creationId xmlns:p14="http://schemas.microsoft.com/office/powerpoint/2010/main" val="103658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7997" cy="1219200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78191" y="672686"/>
            <a:ext cx="9635612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качества обучения. Информация, полученная с помощью анализа данных, помогает улучшить качество обучения и повысить его эффективность.</a:t>
            </a:r>
          </a:p>
          <a:p>
            <a:pPr algn="just">
              <a:lnSpc>
                <a:spcPct val="125000"/>
              </a:lnSpc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Недостатки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 больших данных:</a:t>
            </a:r>
          </a:p>
          <a:p>
            <a:pPr algn="just">
              <a:lnSpc>
                <a:spcPct val="125000"/>
              </a:lnSpc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данных. Необходимо обеспечить надлежащую защиту персональных данных обучающихся.</a:t>
            </a:r>
          </a:p>
          <a:p>
            <a:pPr algn="just">
              <a:lnSpc>
                <a:spcPct val="125000"/>
              </a:lnSpc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Сложность анализа. Анализ больших данных требует специальных навыков и инструментов.</a:t>
            </a:r>
          </a:p>
          <a:p>
            <a:pPr algn="just">
              <a:lnSpc>
                <a:spcPct val="125000"/>
              </a:lnSpc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Интерпретация данных. Интерпретация результатов анализа данных может быть сложной и неоднозначной.</a:t>
            </a:r>
          </a:p>
        </p:txBody>
      </p:sp>
    </p:spTree>
    <p:extLst>
      <p:ext uri="{BB962C8B-B14F-4D97-AF65-F5344CB8AC3E}">
        <p14:creationId xmlns:p14="http://schemas.microsoft.com/office/powerpoint/2010/main" val="100425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7997" cy="121920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678" y="853687"/>
            <a:ext cx="7856640" cy="511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26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7997" cy="1219200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78191" y="672686"/>
            <a:ext cx="9635612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ru-RU" sz="2000" i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Выводы</a:t>
            </a:r>
            <a:r>
              <a:rPr 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Использование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инновационных технологий в дополнительном образовании открывает широкие возможности для повышения качества обучения, его персонализации и доступности. Дистанционное обучение, VR/AR-технологии, ИИ и анализ больших данных предоставляют новые инструменты для создания эффективных и увлекательных образовательных программ. Однако, необходимо учитывать и недостатки этих технологий, такие как высокая стоимость, технические ограничения и этические вопросы. </a:t>
            </a: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Итак, для успешного внедрения инновационных технологий в дополнительное образование, необходимо:</a:t>
            </a:r>
          </a:p>
          <a:p>
            <a:pPr algn="just">
              <a:lnSpc>
                <a:spcPct val="125000"/>
              </a:lnSpc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Разрабатывать качественный образовательный контент. Создание качественного и интересного контента является ключом к успешному использованию технологий.</a:t>
            </a:r>
          </a:p>
          <a:p>
            <a:pPr algn="just">
              <a:lnSpc>
                <a:spcPct val="125000"/>
              </a:lnSpc>
            </a:pP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42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7997" cy="1219200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78191" y="672686"/>
            <a:ext cx="9635612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Обеспечивать доступность технологий. Необходимо обеспечить равный доступ к технологиям для всех обучающихся, независимо от их места жительства и финансовых возможностей.</a:t>
            </a:r>
          </a:p>
          <a:p>
            <a:pPr algn="just">
              <a:lnSpc>
                <a:spcPct val="125000"/>
              </a:lnSpc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Обучать преподавателей. Они должны быть обучены использованию новых технологий и методик обучения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5000"/>
              </a:lnSpc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Обеспечивать техническую поддержку: Необходимо обеспечить надежную техническую поддержку для обучающихся и преподавателей.</a:t>
            </a:r>
          </a:p>
          <a:p>
            <a:pPr algn="just">
              <a:lnSpc>
                <a:spcPct val="125000"/>
              </a:lnSpc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Решать этические вопросы: Необходимо тщательно проработать этические вопросы, связанные с использованием персональных данных и искусственного интеллекта.</a:t>
            </a:r>
          </a:p>
          <a:p>
            <a:pPr algn="just">
              <a:lnSpc>
                <a:spcPct val="125000"/>
              </a:lnSpc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Только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комплексный подход, учитывающий, как преимущества, так и недостатки инновационных технологий, позволит эффективно использовать их потенциал для развития дополнительного образования и формирования всесторонне развитой личности. </a:t>
            </a:r>
          </a:p>
          <a:p>
            <a:pPr algn="just">
              <a:lnSpc>
                <a:spcPct val="125000"/>
              </a:lnSpc>
            </a:pP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35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7997" cy="1219200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78191" y="908661"/>
            <a:ext cx="963561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Дальнейшее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инноваций в этой области обещает создание еще более персонализированных, эффективных и доступных образовательных программ, способных удовлетворить потребности современного общества и подготовить обучающихся к вызовам будущего.</a:t>
            </a:r>
          </a:p>
          <a:p>
            <a:pPr algn="just">
              <a:lnSpc>
                <a:spcPct val="125000"/>
              </a:lnSpc>
            </a:pP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44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7997" cy="1219200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86347" y="623828"/>
            <a:ext cx="9399639" cy="440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Введение.</a:t>
            </a:r>
            <a:endParaRPr lang="ru-RU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78191" y="1095473"/>
            <a:ext cx="9635612" cy="5057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Дополнительное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играет ключевую роль в формировании всесторонне развитой личности, способной адаптироваться к постоянно меняющемуся миру. Традиционные методы преподавания, хотя и имеют свою ценность, уже не полностью отвечают современным требованиям. Стремительное развитие информационных и коммуникационных технологий (ИКТ) открывает перед дополнительным образованием новые возможности, позволяющие персонализировать обучение, повысить его эффективность и сделать его более доступным для широкого круга обучающихся. Данный доклад посвящен анализу использования инновационных технологий в дополнительном образовании, рассмотрению их преимуществ и недостатков, а также перспективам дальнейшего развития в этой сфере. Мы рассмотрим различные аспекты применения технологий, от дистанционного обучения до использования виртуальной и дополненной реальности, и оценим их влияние на качество образования и развитие личности обучающихся.</a:t>
            </a:r>
          </a:p>
        </p:txBody>
      </p:sp>
    </p:spTree>
    <p:extLst>
      <p:ext uri="{BB962C8B-B14F-4D97-AF65-F5344CB8AC3E}">
        <p14:creationId xmlns:p14="http://schemas.microsoft.com/office/powerpoint/2010/main" val="199957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7997" cy="1219200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78191" y="741510"/>
            <a:ext cx="9635612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Выделим несколько ключевых моментов для решения данного вопроса.</a:t>
            </a:r>
          </a:p>
          <a:p>
            <a:pPr algn="just">
              <a:lnSpc>
                <a:spcPct val="125000"/>
              </a:lnSpc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Дистанционное обучение и онлайн-платформы в дополнительном образовании.</a:t>
            </a:r>
          </a:p>
          <a:p>
            <a:pPr algn="just">
              <a:lnSpc>
                <a:spcPct val="125000"/>
              </a:lnSpc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Дистанционное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стало одним из наиболее распространенных способов применения инновационных технологий в дополнительном образовании. Онлайн-платформы предоставляют доступ к огромному объему образовательных ресурсов, включая видеолекции, интерактивные упражнения, тесты и виртуальные лаборатории. Это особенно актуально для людей, проживающих в отдаленных районах, имеющих ограниченные возможности доступа к традиционным образовательным учреждениям, или для тех, кто предпочитает гибкий график обучения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5000"/>
              </a:lnSpc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Преимущества использования онлайн-платформ очевидны:</a:t>
            </a:r>
          </a:p>
          <a:p>
            <a:pPr algn="just">
              <a:lnSpc>
                <a:spcPct val="125000"/>
              </a:lnSpc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Доступность. Обучение доступно в любое время и в любом месте, что обеспечивает гибкость и удобство для обучающихся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53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7997" cy="1219200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78191" y="672686"/>
            <a:ext cx="9635612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Персонализация. Многие платформы предлагают адаптивное обучение, подстраивающееся под индивидуальные темпы и стиль обучения каждого студента.</a:t>
            </a:r>
          </a:p>
          <a:p>
            <a:pPr algn="just">
              <a:lnSpc>
                <a:spcPct val="125000"/>
              </a:lnSpc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- Интерактивность. Использование интерактивных элементов, таких как форумы, чаты и виртуальные классы, способствует активному участию обучающихся в процессе обучения и создает ощущение сообщества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5000"/>
              </a:lnSpc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Экономичность. В некоторых случаях онлайн-обучение может быть более экономичным, чем традиционное, за счет отсутствия необходимости оплачивать транспортные расходы и проживание.</a:t>
            </a:r>
          </a:p>
          <a:p>
            <a:pPr algn="just">
              <a:lnSpc>
                <a:spcPct val="125000"/>
              </a:lnSpc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Широкий выбор курсов. Онлайн-платформы предлагают огромный выбор курсов по различным направлениям, что позволяет обучающимся выбирать программы, соответствующие их интересам и целям.</a:t>
            </a:r>
          </a:p>
          <a:p>
            <a:pPr algn="just">
              <a:lnSpc>
                <a:spcPct val="125000"/>
              </a:lnSpc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Однако, дистанционное обучение имеет и свои недостатки:</a:t>
            </a:r>
          </a:p>
          <a:p>
            <a:pPr algn="just">
              <a:lnSpc>
                <a:spcPct val="125000"/>
              </a:lnSpc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Требует самодисциплины. Успешное обучение в онлайн-формате требует высокой самоорганизации и самодисциплины от обучающегося.</a:t>
            </a:r>
          </a:p>
          <a:p>
            <a:pPr algn="just">
              <a:lnSpc>
                <a:spcPct val="125000"/>
              </a:lnSpc>
            </a:pP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17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7997" cy="1219200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78191" y="672686"/>
            <a:ext cx="9635612" cy="4672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Ограниченные возможности для социального взаимодействия. Отсутствие непосредственного общения с преподавателем и другими обучающимися может снизить мотивацию и затруднить установление социальных связей.</a:t>
            </a:r>
          </a:p>
          <a:p>
            <a:pPr algn="just">
              <a:lnSpc>
                <a:spcPct val="125000"/>
              </a:lnSpc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Цифровой разрыв. Доступ к высокоскоростному интернету и современным устройствам неравномерен, что создает цифровое неравенство и ограничивает доступ к онлайн-обучению для некоторых групп населения.</a:t>
            </a:r>
          </a:p>
          <a:p>
            <a:pPr algn="just">
              <a:lnSpc>
                <a:spcPct val="125000"/>
              </a:lnSpc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с технической поддержкой: Технические сбои и проблемы с доступом к платформе могут прерывать учебный процесс.</a:t>
            </a:r>
          </a:p>
          <a:p>
            <a:pPr algn="just">
              <a:lnSpc>
                <a:spcPct val="125000"/>
              </a:lnSpc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контроля за процессом обучения: В онлайн-формате сложнее контролировать самостоятельную работу обучающихся и оценивать их знания объективно.</a:t>
            </a:r>
          </a:p>
          <a:p>
            <a:pPr algn="just">
              <a:lnSpc>
                <a:spcPct val="125000"/>
              </a:lnSpc>
            </a:pP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55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7997" cy="1219200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78191" y="672686"/>
            <a:ext cx="963561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Использование виртуальной и дополненной реальности в дополнительном образовании.</a:t>
            </a:r>
          </a:p>
          <a:p>
            <a:pPr algn="just">
              <a:lnSpc>
                <a:spcPct val="125000"/>
              </a:lnSpc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448" y="1691148"/>
            <a:ext cx="6356555" cy="423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40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7997" cy="1219200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78191" y="672686"/>
            <a:ext cx="9635612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Виртуальная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(VR) и дополненная (AR) реальности предлагают новые возможности для создания интерактивных и увлекательных образовательных сред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5000"/>
              </a:lnSpc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VR-технологии позволяют погрузить обучающихся в виртуальный мир, где они могут взаимодействовать с объектами и событиями, недоступными в реальной жизни. AR-технологии накладывают виртуальные объекты на реальный мир, расширяя возможности для обучения и взаимодействия.</a:t>
            </a:r>
          </a:p>
          <a:p>
            <a:pPr algn="just">
              <a:lnSpc>
                <a:spcPct val="125000"/>
              </a:lnSpc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Применение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 и AR в дополнительном образовании может быть весьма разнообразным:</a:t>
            </a:r>
          </a:p>
          <a:p>
            <a:pPr algn="just">
              <a:lnSpc>
                <a:spcPct val="125000"/>
              </a:lnSpc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Виртуальные экскурсии. Обучающиеся могут совершать виртуальные экскурсии в музеи, исторические места и другие объекты, недоступные им в реальной жизни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73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7997" cy="1219200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78191" y="672686"/>
            <a:ext cx="9635612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Симуляции: VR и AR позволяют создавать реалистичные симуляции различных процессов и явлений, например, химических реакций или медицинских операций.</a:t>
            </a:r>
          </a:p>
          <a:p>
            <a:pPr algn="just">
              <a:lnSpc>
                <a:spcPct val="125000"/>
              </a:lnSpc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Интерактивные игры: Образовательные игры, использующие VR и AR, могут сделать обучение более интересным и увлекательным.</a:t>
            </a:r>
          </a:p>
          <a:p>
            <a:pPr algn="just">
              <a:lnSpc>
                <a:spcPct val="125000"/>
              </a:lnSpc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Тренинги: VR-тренинги могут использоваться для отработки практических навыков в безопасной и контролируемой среде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5000"/>
              </a:lnSpc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Преимущества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виртуальной и дополненной реальностей:</a:t>
            </a:r>
          </a:p>
          <a:p>
            <a:pPr algn="just">
              <a:lnSpc>
                <a:spcPct val="125000"/>
              </a:lnSpc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вовлеченности. VR и AR-технологии делают обучение более увлекательным и интерактивным, повышая мотивацию обучающихся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5000"/>
              </a:lnSpc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Лучшее запоминание. Использование мультисенсорного опыта способствует лучшему запоминанию информации.</a:t>
            </a:r>
          </a:p>
          <a:p>
            <a:pPr algn="just">
              <a:lnSpc>
                <a:spcPct val="125000"/>
              </a:lnSpc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Безопасность. Симуляции позволяют практиковать опасные действия в безопасной среде.</a:t>
            </a:r>
          </a:p>
        </p:txBody>
      </p:sp>
    </p:spTree>
    <p:extLst>
      <p:ext uri="{BB962C8B-B14F-4D97-AF65-F5344CB8AC3E}">
        <p14:creationId xmlns:p14="http://schemas.microsoft.com/office/powerpoint/2010/main" val="113305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141</Words>
  <Application>Microsoft Office PowerPoint</Application>
  <PresentationFormat>Широкоэкранный</PresentationFormat>
  <Paragraphs>74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Тема Office</vt:lpstr>
      <vt:lpstr>Выполнил:  Дмитрий Викторович Теслов, преподаватель ДШИ Тамбовского муниципального округа Тамбовской области и МБОУ ДО «Кирсановская ДШИ», г. Кирсанов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DIMA</dc:creator>
  <cp:lastModifiedBy>DIMA</cp:lastModifiedBy>
  <cp:revision>74</cp:revision>
  <dcterms:created xsi:type="dcterms:W3CDTF">2024-11-25T05:26:46Z</dcterms:created>
  <dcterms:modified xsi:type="dcterms:W3CDTF">2024-12-14T18:11:17Z</dcterms:modified>
</cp:coreProperties>
</file>